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20"/>
  </p:notesMasterIdLst>
  <p:sldIdLst>
    <p:sldId id="256" r:id="rId3"/>
    <p:sldId id="333" r:id="rId4"/>
    <p:sldId id="326" r:id="rId5"/>
    <p:sldId id="286" r:id="rId6"/>
    <p:sldId id="283" r:id="rId7"/>
    <p:sldId id="289" r:id="rId8"/>
    <p:sldId id="335" r:id="rId9"/>
    <p:sldId id="336" r:id="rId10"/>
    <p:sldId id="323" r:id="rId11"/>
    <p:sldId id="297" r:id="rId12"/>
    <p:sldId id="330" r:id="rId13"/>
    <p:sldId id="331" r:id="rId14"/>
    <p:sldId id="325" r:id="rId15"/>
    <p:sldId id="263" r:id="rId16"/>
    <p:sldId id="264" r:id="rId17"/>
    <p:sldId id="332" r:id="rId18"/>
    <p:sldId id="261" r:id="rId19"/>
  </p:sldIdLst>
  <p:sldSz cx="12192000" cy="6858000"/>
  <p:notesSz cx="6808788" cy="9940925"/>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DEA751"/>
    <a:srgbClr val="D8A24F"/>
    <a:srgbClr val="1C4B88"/>
    <a:srgbClr val="1C4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599"/>
  </p:normalViewPr>
  <p:slideViewPr>
    <p:cSldViewPr snapToGrid="0" snapToObjects="1">
      <p:cViewPr varScale="1">
        <p:scale>
          <a:sx n="115" d="100"/>
          <a:sy n="115" d="100"/>
        </p:scale>
        <p:origin x="120"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en-US" sz="1400" dirty="0" err="1"/>
              <a:t>Alocare</a:t>
            </a:r>
            <a:r>
              <a:rPr lang="en-US" sz="1400" dirty="0"/>
              <a:t> </a:t>
            </a:r>
            <a:endParaRPr lang="ro-RO" sz="1400" dirty="0"/>
          </a:p>
          <a:p>
            <a:pPr>
              <a:defRPr sz="1400"/>
            </a:pPr>
            <a:r>
              <a:rPr lang="en-US" sz="1400" dirty="0" err="1"/>
              <a:t>generală</a:t>
            </a:r>
            <a:endParaRPr lang="en-US" sz="1400" dirty="0"/>
          </a:p>
        </c:rich>
      </c:tx>
      <c:layout>
        <c:manualLayout>
          <c:xMode val="edge"/>
          <c:yMode val="edge"/>
          <c:x val="2.9924688360774809E-4"/>
          <c:y val="0.2890961811227252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2.9011320548965975E-3"/>
          <c:w val="1"/>
          <c:h val="0.83746847361066779"/>
        </c:manualLayout>
      </c:layout>
      <c:ofPieChart>
        <c:ofPieType val="pie"/>
        <c:varyColors val="1"/>
        <c:ser>
          <c:idx val="0"/>
          <c:order val="0"/>
          <c:tx>
            <c:strRef>
              <c:f>Sheet1!$B$1</c:f>
              <c:strCache>
                <c:ptCount val="1"/>
                <c:pt idx="0">
                  <c:v>Alocare generală</c:v>
                </c:pt>
              </c:strCache>
            </c:strRef>
          </c:tx>
          <c:explosion val="8"/>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741E-4D00-B58D-4562287F62EB}"/>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741E-4D00-B58D-4562287F62EB}"/>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A9B-4292-94AF-9C68028DAF81}"/>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741E-4D00-B58D-4562287F62EB}"/>
              </c:ext>
            </c:extLst>
          </c:dPt>
          <c:dLbls>
            <c:delete val="1"/>
          </c:dLbls>
          <c:cat>
            <c:strRef>
              <c:f>Sheet1!$A$2:$A$4</c:f>
              <c:strCache>
                <c:ptCount val="3"/>
                <c:pt idx="0">
                  <c:v>Municipii reședință județ</c:v>
                </c:pt>
                <c:pt idx="1">
                  <c:v>Municipii</c:v>
                </c:pt>
                <c:pt idx="2">
                  <c:v>Orase</c:v>
                </c:pt>
              </c:strCache>
            </c:strRef>
          </c:cat>
          <c:val>
            <c:numRef>
              <c:f>Sheet1!$B$2:$B$4</c:f>
              <c:numCache>
                <c:formatCode>0.00</c:formatCode>
                <c:ptCount val="3"/>
                <c:pt idx="0">
                  <c:v>452578223.18000001</c:v>
                </c:pt>
                <c:pt idx="1">
                  <c:v>180796419.09</c:v>
                </c:pt>
                <c:pt idx="2">
                  <c:v>140263421.00999999</c:v>
                </c:pt>
              </c:numCache>
            </c:numRef>
          </c:val>
          <c:extLst>
            <c:ext xmlns:c16="http://schemas.microsoft.com/office/drawing/2014/chart" uri="{C3380CC4-5D6E-409C-BE32-E72D297353CC}">
              <c16:uniqueId val="{00000000-DA9B-4292-94AF-9C68028DAF81}"/>
            </c:ext>
          </c:extLst>
        </c:ser>
        <c:dLbls>
          <c:dLblPos val="inEnd"/>
          <c:showLegendKey val="0"/>
          <c:showVal val="0"/>
          <c:showCatName val="0"/>
          <c:showSerName val="0"/>
          <c:showPercent val="1"/>
          <c:showBubbleSize val="0"/>
          <c:showLeaderLines val="1"/>
        </c:dLbls>
        <c:gapWidth val="150"/>
        <c:splitType val="cust"/>
        <c:custSplit>
          <c:secondPiePt val="1"/>
          <c:secondPiePt val="2"/>
        </c:custSplit>
        <c:secondPieSize val="75"/>
        <c:serLines>
          <c:spPr>
            <a:ln w="9525" cap="flat" cmpd="sng" algn="ctr">
              <a:solidFill>
                <a:schemeClr val="dk1">
                  <a:lumMod val="35000"/>
                  <a:lumOff val="65000"/>
                </a:schemeClr>
              </a:solidFill>
              <a:round/>
            </a:ln>
            <a:effectLst/>
          </c:spPr>
        </c:serLines>
      </c:ofPieChart>
      <c:spPr>
        <a:noFill/>
        <a:ln>
          <a:noFill/>
        </a:ln>
        <a:effectLst/>
      </c:spPr>
    </c:plotArea>
    <c:legend>
      <c:legendPos val="b"/>
      <c:layout>
        <c:manualLayout>
          <c:xMode val="edge"/>
          <c:yMode val="edge"/>
          <c:x val="4.0799661120000602E-3"/>
          <c:y val="0.88716884948191155"/>
          <c:w val="0.99591995528610089"/>
          <c:h val="0.1128312241931512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975DC09-CF9E-864F-B3C1-4EF2E4949372}" type="datetimeFigureOut">
              <a:rPr lang="ro-RO" smtClean="0"/>
              <a:t>22.03.2023</a:t>
            </a:fld>
            <a:endParaRPr lang="ro-RO"/>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140E6654-D5D9-C84D-B108-BDFD63BF2972}" type="slidenum">
              <a:rPr lang="ro-RO" smtClean="0"/>
              <a:t>‹#›</a:t>
            </a:fld>
            <a:endParaRPr lang="ro-RO"/>
          </a:p>
        </p:txBody>
      </p:sp>
    </p:spTree>
    <p:extLst>
      <p:ext uri="{BB962C8B-B14F-4D97-AF65-F5344CB8AC3E}">
        <p14:creationId xmlns:p14="http://schemas.microsoft.com/office/powerpoint/2010/main" val="2048817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D2975-C382-C94A-A762-D76AB92DF8DE}" type="slidenum">
              <a:rPr lang="en-RO" smtClean="0"/>
              <a:t>2</a:t>
            </a:fld>
            <a:endParaRPr lang="en-RO"/>
          </a:p>
        </p:txBody>
      </p:sp>
    </p:spTree>
    <p:extLst>
      <p:ext uri="{BB962C8B-B14F-4D97-AF65-F5344CB8AC3E}">
        <p14:creationId xmlns:p14="http://schemas.microsoft.com/office/powerpoint/2010/main" val="420811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D2975-C382-C94A-A762-D76AB92DF8DE}" type="slidenum">
              <a:rPr lang="en-RO" smtClean="0"/>
              <a:t>3</a:t>
            </a:fld>
            <a:endParaRPr lang="en-RO"/>
          </a:p>
        </p:txBody>
      </p:sp>
    </p:spTree>
    <p:extLst>
      <p:ext uri="{BB962C8B-B14F-4D97-AF65-F5344CB8AC3E}">
        <p14:creationId xmlns:p14="http://schemas.microsoft.com/office/powerpoint/2010/main" val="1462729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52C3-0824-EE40-B8A6-3B985BEE6C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ro-RO"/>
          </a:p>
        </p:txBody>
      </p:sp>
      <p:sp>
        <p:nvSpPr>
          <p:cNvPr id="3" name="Subtitle 2">
            <a:extLst>
              <a:ext uri="{FF2B5EF4-FFF2-40B4-BE49-F238E27FC236}">
                <a16:creationId xmlns:a16="http://schemas.microsoft.com/office/drawing/2014/main" id="{3F43C605-2AD3-0347-87C0-F5BC11B867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ro-RO"/>
          </a:p>
        </p:txBody>
      </p:sp>
      <p:sp>
        <p:nvSpPr>
          <p:cNvPr id="4" name="Date Placeholder 3">
            <a:extLst>
              <a:ext uri="{FF2B5EF4-FFF2-40B4-BE49-F238E27FC236}">
                <a16:creationId xmlns:a16="http://schemas.microsoft.com/office/drawing/2014/main" id="{7AA863B5-EEE4-F04F-931F-97CC8EA905F4}"/>
              </a:ext>
            </a:extLst>
          </p:cNvPr>
          <p:cNvSpPr>
            <a:spLocks noGrp="1"/>
          </p:cNvSpPr>
          <p:nvPr>
            <p:ph type="dt" sz="half" idx="10"/>
          </p:nvPr>
        </p:nvSpPr>
        <p:spPr/>
        <p:txBody>
          <a:bodyPr/>
          <a:lstStyle/>
          <a:p>
            <a:fld id="{CCEF99E0-A38A-0149-B41D-0C9320C922D3}" type="datetime1">
              <a:rPr lang="ro-RO" smtClean="0"/>
              <a:t>22.03.2023</a:t>
            </a:fld>
            <a:endParaRPr lang="ro-RO"/>
          </a:p>
        </p:txBody>
      </p:sp>
      <p:sp>
        <p:nvSpPr>
          <p:cNvPr id="5" name="Footer Placeholder 4">
            <a:extLst>
              <a:ext uri="{FF2B5EF4-FFF2-40B4-BE49-F238E27FC236}">
                <a16:creationId xmlns:a16="http://schemas.microsoft.com/office/drawing/2014/main" id="{3BC9A64E-C7F3-3242-9804-F12B82159DFD}"/>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5472D4C-DDE0-8540-B0B0-C31AE29EA733}"/>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426411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80FA-46AB-E34C-9013-CCFD155A48BC}"/>
              </a:ext>
            </a:extLst>
          </p:cNvPr>
          <p:cNvSpPr>
            <a:spLocks noGrp="1"/>
          </p:cNvSpPr>
          <p:nvPr>
            <p:ph type="title"/>
          </p:nvPr>
        </p:nvSpPr>
        <p:spPr/>
        <p:txBody>
          <a:bodyPr/>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0D2070F9-76AB-2741-A57B-9D3807297C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D1120442-A126-7149-8323-EE45D9B69BE6}"/>
              </a:ext>
            </a:extLst>
          </p:cNvPr>
          <p:cNvSpPr>
            <a:spLocks noGrp="1"/>
          </p:cNvSpPr>
          <p:nvPr>
            <p:ph type="dt" sz="half" idx="10"/>
          </p:nvPr>
        </p:nvSpPr>
        <p:spPr/>
        <p:txBody>
          <a:bodyPr/>
          <a:lstStyle/>
          <a:p>
            <a:fld id="{92D91A7E-7148-234A-A001-E2C2A29137FA}" type="datetime1">
              <a:rPr lang="ro-RO" smtClean="0"/>
              <a:t>22.03.2023</a:t>
            </a:fld>
            <a:endParaRPr lang="ro-RO"/>
          </a:p>
        </p:txBody>
      </p:sp>
      <p:sp>
        <p:nvSpPr>
          <p:cNvPr id="5" name="Footer Placeholder 4">
            <a:extLst>
              <a:ext uri="{FF2B5EF4-FFF2-40B4-BE49-F238E27FC236}">
                <a16:creationId xmlns:a16="http://schemas.microsoft.com/office/drawing/2014/main" id="{8050F840-3BF3-E14F-AE36-B4964A33FA5C}"/>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6AD9611A-21DD-7848-B158-878A4BCA2394}"/>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141812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D06ADE-3058-5E44-AA13-FDC1F4A2FD7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ro-RO"/>
          </a:p>
        </p:txBody>
      </p:sp>
      <p:sp>
        <p:nvSpPr>
          <p:cNvPr id="3" name="Vertical Text Placeholder 2">
            <a:extLst>
              <a:ext uri="{FF2B5EF4-FFF2-40B4-BE49-F238E27FC236}">
                <a16:creationId xmlns:a16="http://schemas.microsoft.com/office/drawing/2014/main" id="{EC4515FB-4B4D-E147-8C52-2AC72D54D8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24A97AFE-530B-4443-A027-F9F447E9B067}"/>
              </a:ext>
            </a:extLst>
          </p:cNvPr>
          <p:cNvSpPr>
            <a:spLocks noGrp="1"/>
          </p:cNvSpPr>
          <p:nvPr>
            <p:ph type="dt" sz="half" idx="10"/>
          </p:nvPr>
        </p:nvSpPr>
        <p:spPr/>
        <p:txBody>
          <a:bodyPr/>
          <a:lstStyle/>
          <a:p>
            <a:fld id="{4AA07547-655D-E046-B64E-A8819B4915E3}" type="datetime1">
              <a:rPr lang="ro-RO" smtClean="0"/>
              <a:t>22.03.2023</a:t>
            </a:fld>
            <a:endParaRPr lang="ro-RO"/>
          </a:p>
        </p:txBody>
      </p:sp>
      <p:sp>
        <p:nvSpPr>
          <p:cNvPr id="5" name="Footer Placeholder 4">
            <a:extLst>
              <a:ext uri="{FF2B5EF4-FFF2-40B4-BE49-F238E27FC236}">
                <a16:creationId xmlns:a16="http://schemas.microsoft.com/office/drawing/2014/main" id="{7FE82A6C-18BB-3A42-82E3-4151F03F3AE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4C8F64E0-6467-A44A-A3AE-F5DD0C6C0B5F}"/>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2921846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276938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3234683"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738405"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5730960"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03503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42911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5891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577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019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82051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38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1523E-A441-944B-8F14-FC7EC1F4DB9E}"/>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4C2CB5BE-508E-7241-AEA0-28B11C2D93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24941E72-F486-D744-B654-ED42A7B5CE78}"/>
              </a:ext>
            </a:extLst>
          </p:cNvPr>
          <p:cNvSpPr>
            <a:spLocks noGrp="1"/>
          </p:cNvSpPr>
          <p:nvPr>
            <p:ph type="dt" sz="half" idx="10"/>
          </p:nvPr>
        </p:nvSpPr>
        <p:spPr/>
        <p:txBody>
          <a:bodyPr/>
          <a:lstStyle/>
          <a:p>
            <a:fld id="{9D1034DF-D571-7E44-AC26-638E86EA3FA9}" type="datetime1">
              <a:rPr lang="ro-RO" smtClean="0"/>
              <a:t>22.03.2023</a:t>
            </a:fld>
            <a:endParaRPr lang="ro-RO"/>
          </a:p>
        </p:txBody>
      </p:sp>
      <p:sp>
        <p:nvSpPr>
          <p:cNvPr id="5" name="Footer Placeholder 4">
            <a:extLst>
              <a:ext uri="{FF2B5EF4-FFF2-40B4-BE49-F238E27FC236}">
                <a16:creationId xmlns:a16="http://schemas.microsoft.com/office/drawing/2014/main" id="{3B7D0479-FC43-D64A-9661-09CE603B860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02CA0907-4397-7F41-AAC2-46561294DDE7}"/>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775325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597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378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12598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3/22/2023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5583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470351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206563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E179-2AB0-DF4B-8B86-5909CE452D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ro-RO"/>
          </a:p>
        </p:txBody>
      </p:sp>
      <p:sp>
        <p:nvSpPr>
          <p:cNvPr id="3" name="Text Placeholder 2">
            <a:extLst>
              <a:ext uri="{FF2B5EF4-FFF2-40B4-BE49-F238E27FC236}">
                <a16:creationId xmlns:a16="http://schemas.microsoft.com/office/drawing/2014/main" id="{F810A9A5-2B80-3041-B3EC-0D83E50A1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4DA34F-6918-C64E-AA32-4A787B474F7B}"/>
              </a:ext>
            </a:extLst>
          </p:cNvPr>
          <p:cNvSpPr>
            <a:spLocks noGrp="1"/>
          </p:cNvSpPr>
          <p:nvPr>
            <p:ph type="dt" sz="half" idx="10"/>
          </p:nvPr>
        </p:nvSpPr>
        <p:spPr/>
        <p:txBody>
          <a:bodyPr/>
          <a:lstStyle/>
          <a:p>
            <a:fld id="{D60BF8DC-513A-7D41-BC19-56A0F4DAA2FD}" type="datetime1">
              <a:rPr lang="ro-RO" smtClean="0"/>
              <a:t>22.03.2023</a:t>
            </a:fld>
            <a:endParaRPr lang="ro-RO"/>
          </a:p>
        </p:txBody>
      </p:sp>
      <p:sp>
        <p:nvSpPr>
          <p:cNvPr id="5" name="Footer Placeholder 4">
            <a:extLst>
              <a:ext uri="{FF2B5EF4-FFF2-40B4-BE49-F238E27FC236}">
                <a16:creationId xmlns:a16="http://schemas.microsoft.com/office/drawing/2014/main" id="{B6629160-33AA-9149-AB49-D56B44FE599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6D6F5094-7F41-3548-AF46-1D250F6C9CF8}"/>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1737038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B91A-22A7-3448-882E-2B752F802DAB}"/>
              </a:ext>
            </a:extLst>
          </p:cNvPr>
          <p:cNvSpPr>
            <a:spLocks noGrp="1"/>
          </p:cNvSpPr>
          <p:nvPr>
            <p:ph type="title"/>
          </p:nvPr>
        </p:nvSpPr>
        <p:spPr/>
        <p:txBody>
          <a:bodyPr/>
          <a:lstStyle/>
          <a:p>
            <a:r>
              <a:rPr lang="en-GB"/>
              <a:t>Click to edit Master title style</a:t>
            </a:r>
            <a:endParaRPr lang="ro-RO"/>
          </a:p>
        </p:txBody>
      </p:sp>
      <p:sp>
        <p:nvSpPr>
          <p:cNvPr id="3" name="Content Placeholder 2">
            <a:extLst>
              <a:ext uri="{FF2B5EF4-FFF2-40B4-BE49-F238E27FC236}">
                <a16:creationId xmlns:a16="http://schemas.microsoft.com/office/drawing/2014/main" id="{12496EBC-B0E6-BB46-85F5-AB0AF7747F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Content Placeholder 3">
            <a:extLst>
              <a:ext uri="{FF2B5EF4-FFF2-40B4-BE49-F238E27FC236}">
                <a16:creationId xmlns:a16="http://schemas.microsoft.com/office/drawing/2014/main" id="{F590ED52-8447-524A-A4EC-EC536C5D87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Date Placeholder 4">
            <a:extLst>
              <a:ext uri="{FF2B5EF4-FFF2-40B4-BE49-F238E27FC236}">
                <a16:creationId xmlns:a16="http://schemas.microsoft.com/office/drawing/2014/main" id="{980DBAC3-19DE-E047-A2D2-439816895FC2}"/>
              </a:ext>
            </a:extLst>
          </p:cNvPr>
          <p:cNvSpPr>
            <a:spLocks noGrp="1"/>
          </p:cNvSpPr>
          <p:nvPr>
            <p:ph type="dt" sz="half" idx="10"/>
          </p:nvPr>
        </p:nvSpPr>
        <p:spPr/>
        <p:txBody>
          <a:bodyPr/>
          <a:lstStyle/>
          <a:p>
            <a:fld id="{1E185ACB-D7B5-7041-BB10-7DBE53C9795D}" type="datetime1">
              <a:rPr lang="ro-RO" smtClean="0"/>
              <a:t>22.03.2023</a:t>
            </a:fld>
            <a:endParaRPr lang="ro-RO"/>
          </a:p>
        </p:txBody>
      </p:sp>
      <p:sp>
        <p:nvSpPr>
          <p:cNvPr id="6" name="Footer Placeholder 5">
            <a:extLst>
              <a:ext uri="{FF2B5EF4-FFF2-40B4-BE49-F238E27FC236}">
                <a16:creationId xmlns:a16="http://schemas.microsoft.com/office/drawing/2014/main" id="{4B77F2F3-827A-5448-B589-C0B0C47D64D6}"/>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C996B958-D784-4047-B22B-DCACDDFC5B9C}"/>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14690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143-50C8-E248-92A0-EAD0725D7A5A}"/>
              </a:ext>
            </a:extLst>
          </p:cNvPr>
          <p:cNvSpPr>
            <a:spLocks noGrp="1"/>
          </p:cNvSpPr>
          <p:nvPr>
            <p:ph type="title"/>
          </p:nvPr>
        </p:nvSpPr>
        <p:spPr>
          <a:xfrm>
            <a:off x="839788" y="365125"/>
            <a:ext cx="10515600" cy="1325563"/>
          </a:xfrm>
        </p:spPr>
        <p:txBody>
          <a:bodyPr/>
          <a:lstStyle/>
          <a:p>
            <a:r>
              <a:rPr lang="en-GB"/>
              <a:t>Click to edit Master title style</a:t>
            </a:r>
            <a:endParaRPr lang="ro-RO"/>
          </a:p>
        </p:txBody>
      </p:sp>
      <p:sp>
        <p:nvSpPr>
          <p:cNvPr id="3" name="Text Placeholder 2">
            <a:extLst>
              <a:ext uri="{FF2B5EF4-FFF2-40B4-BE49-F238E27FC236}">
                <a16:creationId xmlns:a16="http://schemas.microsoft.com/office/drawing/2014/main" id="{CCA275C6-4F89-6147-A222-80D40C589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BC76A0-62D8-9541-BE4C-62C8034C08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5" name="Text Placeholder 4">
            <a:extLst>
              <a:ext uri="{FF2B5EF4-FFF2-40B4-BE49-F238E27FC236}">
                <a16:creationId xmlns:a16="http://schemas.microsoft.com/office/drawing/2014/main" id="{8096FF9F-5F4A-8F42-A533-B3ABDF8FFD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7F810A-E193-EA4C-8B8B-E739FAD676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7" name="Date Placeholder 6">
            <a:extLst>
              <a:ext uri="{FF2B5EF4-FFF2-40B4-BE49-F238E27FC236}">
                <a16:creationId xmlns:a16="http://schemas.microsoft.com/office/drawing/2014/main" id="{E80212E1-0B9A-7245-8671-E99604C56C47}"/>
              </a:ext>
            </a:extLst>
          </p:cNvPr>
          <p:cNvSpPr>
            <a:spLocks noGrp="1"/>
          </p:cNvSpPr>
          <p:nvPr>
            <p:ph type="dt" sz="half" idx="10"/>
          </p:nvPr>
        </p:nvSpPr>
        <p:spPr/>
        <p:txBody>
          <a:bodyPr/>
          <a:lstStyle/>
          <a:p>
            <a:fld id="{02A7517E-AF17-C846-B2C4-1FD0290FA3BB}" type="datetime1">
              <a:rPr lang="ro-RO" smtClean="0"/>
              <a:t>22.03.2023</a:t>
            </a:fld>
            <a:endParaRPr lang="ro-RO"/>
          </a:p>
        </p:txBody>
      </p:sp>
      <p:sp>
        <p:nvSpPr>
          <p:cNvPr id="8" name="Footer Placeholder 7">
            <a:extLst>
              <a:ext uri="{FF2B5EF4-FFF2-40B4-BE49-F238E27FC236}">
                <a16:creationId xmlns:a16="http://schemas.microsoft.com/office/drawing/2014/main" id="{61F330CB-16D8-674D-8E64-3AC66747AF63}"/>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316D3F82-DEFD-484A-BA8D-0294A03E31CB}"/>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19590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1B15-D65A-2440-9FA0-8A1B9F2F9398}"/>
              </a:ext>
            </a:extLst>
          </p:cNvPr>
          <p:cNvSpPr>
            <a:spLocks noGrp="1"/>
          </p:cNvSpPr>
          <p:nvPr>
            <p:ph type="title"/>
          </p:nvPr>
        </p:nvSpPr>
        <p:spPr/>
        <p:txBody>
          <a:bodyPr/>
          <a:lstStyle/>
          <a:p>
            <a:r>
              <a:rPr lang="en-GB"/>
              <a:t>Click to edit Master title style</a:t>
            </a:r>
            <a:endParaRPr lang="ro-RO"/>
          </a:p>
        </p:txBody>
      </p:sp>
      <p:sp>
        <p:nvSpPr>
          <p:cNvPr id="3" name="Date Placeholder 2">
            <a:extLst>
              <a:ext uri="{FF2B5EF4-FFF2-40B4-BE49-F238E27FC236}">
                <a16:creationId xmlns:a16="http://schemas.microsoft.com/office/drawing/2014/main" id="{74075A06-B958-4742-B45F-5816528D4668}"/>
              </a:ext>
            </a:extLst>
          </p:cNvPr>
          <p:cNvSpPr>
            <a:spLocks noGrp="1"/>
          </p:cNvSpPr>
          <p:nvPr>
            <p:ph type="dt" sz="half" idx="10"/>
          </p:nvPr>
        </p:nvSpPr>
        <p:spPr/>
        <p:txBody>
          <a:bodyPr/>
          <a:lstStyle/>
          <a:p>
            <a:fld id="{70349294-14F4-A34E-A5BC-EC0179D78CBD}" type="datetime1">
              <a:rPr lang="ro-RO" smtClean="0"/>
              <a:t>22.03.2023</a:t>
            </a:fld>
            <a:endParaRPr lang="ro-RO"/>
          </a:p>
        </p:txBody>
      </p:sp>
      <p:sp>
        <p:nvSpPr>
          <p:cNvPr id="4" name="Footer Placeholder 3">
            <a:extLst>
              <a:ext uri="{FF2B5EF4-FFF2-40B4-BE49-F238E27FC236}">
                <a16:creationId xmlns:a16="http://schemas.microsoft.com/office/drawing/2014/main" id="{105FBC5F-9F0B-D64D-8AA3-12610A614EB9}"/>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6FDB528E-7CE5-A749-A355-BFFF38D31A3A}"/>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371771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B6EFA-9618-AE4A-98AE-84632904052E}"/>
              </a:ext>
            </a:extLst>
          </p:cNvPr>
          <p:cNvSpPr>
            <a:spLocks noGrp="1"/>
          </p:cNvSpPr>
          <p:nvPr>
            <p:ph type="dt" sz="half" idx="10"/>
          </p:nvPr>
        </p:nvSpPr>
        <p:spPr/>
        <p:txBody>
          <a:bodyPr/>
          <a:lstStyle/>
          <a:p>
            <a:fld id="{375F2345-A626-D444-B63A-E849419F18B3}" type="datetime1">
              <a:rPr lang="ro-RO" smtClean="0"/>
              <a:t>22.03.2023</a:t>
            </a:fld>
            <a:endParaRPr lang="ro-RO"/>
          </a:p>
        </p:txBody>
      </p:sp>
      <p:sp>
        <p:nvSpPr>
          <p:cNvPr id="3" name="Footer Placeholder 2">
            <a:extLst>
              <a:ext uri="{FF2B5EF4-FFF2-40B4-BE49-F238E27FC236}">
                <a16:creationId xmlns:a16="http://schemas.microsoft.com/office/drawing/2014/main" id="{7ED6E1C4-B7AA-FD4F-ABFD-5CB514E1B36D}"/>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9CCC8F7B-59FD-4641-9EE0-BFAA3692933E}"/>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83079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9C8-7F6C-7048-95A0-4F85AEB095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Content Placeholder 2">
            <a:extLst>
              <a:ext uri="{FF2B5EF4-FFF2-40B4-BE49-F238E27FC236}">
                <a16:creationId xmlns:a16="http://schemas.microsoft.com/office/drawing/2014/main" id="{09330250-69DF-F941-8F8A-D400202DB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Text Placeholder 3">
            <a:extLst>
              <a:ext uri="{FF2B5EF4-FFF2-40B4-BE49-F238E27FC236}">
                <a16:creationId xmlns:a16="http://schemas.microsoft.com/office/drawing/2014/main" id="{1ADBB13F-E775-FA4B-BFD7-155970E64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A95A10-F677-EE42-BC74-7B11249E807F}"/>
              </a:ext>
            </a:extLst>
          </p:cNvPr>
          <p:cNvSpPr>
            <a:spLocks noGrp="1"/>
          </p:cNvSpPr>
          <p:nvPr>
            <p:ph type="dt" sz="half" idx="10"/>
          </p:nvPr>
        </p:nvSpPr>
        <p:spPr/>
        <p:txBody>
          <a:bodyPr/>
          <a:lstStyle/>
          <a:p>
            <a:fld id="{CFE29CE5-C36B-C448-8739-0886E09FBE73}" type="datetime1">
              <a:rPr lang="ro-RO" smtClean="0"/>
              <a:t>22.03.2023</a:t>
            </a:fld>
            <a:endParaRPr lang="ro-RO"/>
          </a:p>
        </p:txBody>
      </p:sp>
      <p:sp>
        <p:nvSpPr>
          <p:cNvPr id="6" name="Footer Placeholder 5">
            <a:extLst>
              <a:ext uri="{FF2B5EF4-FFF2-40B4-BE49-F238E27FC236}">
                <a16:creationId xmlns:a16="http://schemas.microsoft.com/office/drawing/2014/main" id="{494F5CF6-F7FA-4F43-AB71-1D390A1FBF39}"/>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8DD32D95-4634-DA4C-AE96-D81A5AF5E631}"/>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201543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465FA-35E6-5444-AA5E-C96A9538C37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ro-RO"/>
          </a:p>
        </p:txBody>
      </p:sp>
      <p:sp>
        <p:nvSpPr>
          <p:cNvPr id="3" name="Picture Placeholder 2">
            <a:extLst>
              <a:ext uri="{FF2B5EF4-FFF2-40B4-BE49-F238E27FC236}">
                <a16:creationId xmlns:a16="http://schemas.microsoft.com/office/drawing/2014/main" id="{99E16125-5F78-D841-8203-D8176D5FD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8725ECAC-DE38-7747-8EB8-D31FA15DE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7373E7-3046-6946-901A-FFC71D180F8D}"/>
              </a:ext>
            </a:extLst>
          </p:cNvPr>
          <p:cNvSpPr>
            <a:spLocks noGrp="1"/>
          </p:cNvSpPr>
          <p:nvPr>
            <p:ph type="dt" sz="half" idx="10"/>
          </p:nvPr>
        </p:nvSpPr>
        <p:spPr/>
        <p:txBody>
          <a:bodyPr/>
          <a:lstStyle/>
          <a:p>
            <a:fld id="{3151A414-C68C-9F4E-9D60-97D33B353E37}" type="datetime1">
              <a:rPr lang="ro-RO" smtClean="0"/>
              <a:t>22.03.2023</a:t>
            </a:fld>
            <a:endParaRPr lang="ro-RO"/>
          </a:p>
        </p:txBody>
      </p:sp>
      <p:sp>
        <p:nvSpPr>
          <p:cNvPr id="6" name="Footer Placeholder 5">
            <a:extLst>
              <a:ext uri="{FF2B5EF4-FFF2-40B4-BE49-F238E27FC236}">
                <a16:creationId xmlns:a16="http://schemas.microsoft.com/office/drawing/2014/main" id="{68B61526-3AAF-364D-BF72-A2C1B030CA43}"/>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D9C7C0EC-2409-9C4C-8DDD-5DEC7D01782A}"/>
              </a:ext>
            </a:extLst>
          </p:cNvPr>
          <p:cNvSpPr>
            <a:spLocks noGrp="1"/>
          </p:cNvSpPr>
          <p:nvPr>
            <p:ph type="sldNum" sz="quarter" idx="12"/>
          </p:nvPr>
        </p:nvSpPr>
        <p:spPr/>
        <p:txBody>
          <a:bodyPr/>
          <a:lstStyle/>
          <a:p>
            <a:fld id="{2F5B19D4-A52C-D241-BE10-8968EB2FF527}" type="slidenum">
              <a:rPr lang="ro-RO" smtClean="0"/>
              <a:t>‹#›</a:t>
            </a:fld>
            <a:endParaRPr lang="ro-RO"/>
          </a:p>
        </p:txBody>
      </p:sp>
    </p:spTree>
    <p:extLst>
      <p:ext uri="{BB962C8B-B14F-4D97-AF65-F5344CB8AC3E}">
        <p14:creationId xmlns:p14="http://schemas.microsoft.com/office/powerpoint/2010/main" val="256572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C776D-E604-EA49-84F6-727359892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ro-RO"/>
          </a:p>
        </p:txBody>
      </p:sp>
      <p:sp>
        <p:nvSpPr>
          <p:cNvPr id="3" name="Text Placeholder 2">
            <a:extLst>
              <a:ext uri="{FF2B5EF4-FFF2-40B4-BE49-F238E27FC236}">
                <a16:creationId xmlns:a16="http://schemas.microsoft.com/office/drawing/2014/main" id="{9D23C4C6-2040-E842-B6D1-82FCD86DF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4" name="Date Placeholder 3">
            <a:extLst>
              <a:ext uri="{FF2B5EF4-FFF2-40B4-BE49-F238E27FC236}">
                <a16:creationId xmlns:a16="http://schemas.microsoft.com/office/drawing/2014/main" id="{948219B8-1664-924C-AC2F-DD12A27AC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9D2E9-B17C-C846-AFFB-F3FF40261D93}" type="datetime1">
              <a:rPr lang="ro-RO" smtClean="0"/>
              <a:t>22.03.2023</a:t>
            </a:fld>
            <a:endParaRPr lang="ro-RO"/>
          </a:p>
        </p:txBody>
      </p:sp>
      <p:sp>
        <p:nvSpPr>
          <p:cNvPr id="5" name="Footer Placeholder 4">
            <a:extLst>
              <a:ext uri="{FF2B5EF4-FFF2-40B4-BE49-F238E27FC236}">
                <a16:creationId xmlns:a16="http://schemas.microsoft.com/office/drawing/2014/main" id="{647CC9EF-DE7F-E949-B9C1-A407CF37F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id="{CBF2F491-63B5-4748-84C4-3C6876547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B19D4-A52C-D241-BE10-8968EB2FF527}" type="slidenum">
              <a:rPr lang="ro-RO" smtClean="0"/>
              <a:t>‹#›</a:t>
            </a:fld>
            <a:endParaRPr lang="ro-RO"/>
          </a:p>
        </p:txBody>
      </p:sp>
    </p:spTree>
    <p:extLst>
      <p:ext uri="{BB962C8B-B14F-4D97-AF65-F5344CB8AC3E}">
        <p14:creationId xmlns:p14="http://schemas.microsoft.com/office/powerpoint/2010/main" val="342396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7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20375750"/>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3795C76-0D24-6F4B-92EE-ED7397F98CF7}"/>
              </a:ext>
            </a:extLst>
          </p:cNvPr>
          <p:cNvSpPr txBox="1"/>
          <p:nvPr/>
        </p:nvSpPr>
        <p:spPr>
          <a:xfrm>
            <a:off x="2386285" y="6425178"/>
            <a:ext cx="6673839" cy="523220"/>
          </a:xfrm>
          <a:prstGeom prst="rect">
            <a:avLst/>
          </a:prstGeom>
          <a:noFill/>
        </p:spPr>
        <p:txBody>
          <a:bodyPr wrap="square" rtlCol="0">
            <a:spAutoFit/>
          </a:bodyPr>
          <a:lstStyle/>
          <a:p>
            <a:r>
              <a:rPr lang="x-none"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Proiect cofinanțat din Fondul European pentru Dezvoltare Regională prin POAT 2014-2020</a:t>
            </a:r>
          </a:p>
          <a:p>
            <a:endParaRPr lang="x-none" sz="1600" dirty="0">
              <a:latin typeface=""/>
            </a:endParaRPr>
          </a:p>
        </p:txBody>
      </p:sp>
      <p:sp>
        <p:nvSpPr>
          <p:cNvPr id="7" name="TextBox 6">
            <a:extLst>
              <a:ext uri="{FF2B5EF4-FFF2-40B4-BE49-F238E27FC236}">
                <a16:creationId xmlns:a16="http://schemas.microsoft.com/office/drawing/2014/main" id="{08458B3B-4F20-E746-8651-66AE67337CE9}"/>
              </a:ext>
            </a:extLst>
          </p:cNvPr>
          <p:cNvSpPr txBox="1"/>
          <p:nvPr/>
        </p:nvSpPr>
        <p:spPr>
          <a:xfrm>
            <a:off x="0" y="2634534"/>
            <a:ext cx="12192000" cy="1569660"/>
          </a:xfrm>
          <a:prstGeom prst="rect">
            <a:avLst/>
          </a:prstGeom>
          <a:solidFill>
            <a:srgbClr val="1C4B88"/>
          </a:solidFill>
        </p:spPr>
        <p:txBody>
          <a:bodyPr wrap="square" rtlCol="0">
            <a:spAutoFit/>
          </a:bodyPr>
          <a:lstStyle/>
          <a:p>
            <a:pPr algn="ctr"/>
            <a:r>
              <a:rPr lang="it-IT" sz="3200" b="1" dirty="0">
                <a:solidFill>
                  <a:schemeClr val="bg1"/>
                </a:solidFill>
                <a:latin typeface=""/>
              </a:rPr>
              <a:t>II Atelier regional Nord Est</a:t>
            </a:r>
          </a:p>
          <a:p>
            <a:pPr algn="ctr"/>
            <a:r>
              <a:rPr lang="it-IT" sz="3200" b="1" dirty="0">
                <a:solidFill>
                  <a:schemeClr val="bg1"/>
                </a:solidFill>
                <a:latin typeface=""/>
              </a:rPr>
              <a:t>“Proiectele din cadrul interventiei de Regenerare Urbana (Prioritatea 7de investitii)”</a:t>
            </a:r>
            <a:endParaRPr lang="ro-RO" sz="3200" b="1" dirty="0">
              <a:solidFill>
                <a:schemeClr val="bg1"/>
              </a:solidFill>
              <a:latin typeface=""/>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79" y="5540218"/>
            <a:ext cx="2034578" cy="1146570"/>
          </a:xfrm>
          <a:prstGeom prst="rect">
            <a:avLst/>
          </a:prstGeom>
        </p:spPr>
      </p:pic>
      <p:sp>
        <p:nvSpPr>
          <p:cNvPr id="11" name="TextBox 7"/>
          <p:cNvSpPr txBox="1">
            <a:spLocks noChangeArrowheads="1"/>
          </p:cNvSpPr>
          <p:nvPr/>
        </p:nvSpPr>
        <p:spPr bwMode="auto">
          <a:xfrm>
            <a:off x="3989155" y="4271193"/>
            <a:ext cx="42136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Palatino Linotype" panose="0204050205050503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Palatino Linotype" panose="0204050205050503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Palatino Linotype" panose="0204050205050503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Palatino Linotype" panose="0204050205050503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Palatino Linotype" panose="0204050205050503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alatino Linotype" panose="0204050205050503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alatino Linotype" panose="0204050205050503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alatino Linotype" panose="0204050205050503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alatino Linotype" panose="02040502050505030304" pitchFamily="18" charset="0"/>
              </a:defRPr>
            </a:lvl9pPr>
          </a:lstStyle>
          <a:p>
            <a:pPr algn="ctr" defTabSz="457200">
              <a:lnSpc>
                <a:spcPct val="100000"/>
              </a:lnSpc>
              <a:spcBef>
                <a:spcPct val="20000"/>
              </a:spcBef>
              <a:buNone/>
            </a:pPr>
            <a:r>
              <a:rPr lang="en-US" altLang="en-US" sz="3000" b="1" dirty="0">
                <a:solidFill>
                  <a:srgbClr val="1C4A88"/>
                </a:solidFill>
                <a:latin typeface="Open Sans" panose="020B0606030504020204" pitchFamily="34" charset="0"/>
                <a:ea typeface="Open Sans" panose="020B0606030504020204" pitchFamily="34" charset="0"/>
                <a:cs typeface="Open Sans" panose="020B0606030504020204" pitchFamily="34" charset="0"/>
              </a:rPr>
              <a:t>21 </a:t>
            </a:r>
            <a:r>
              <a:rPr lang="en-US" altLang="en-US" sz="3000" b="1" dirty="0" err="1">
                <a:solidFill>
                  <a:srgbClr val="1C4A88"/>
                </a:solidFill>
                <a:latin typeface="Open Sans" panose="020B0606030504020204" pitchFamily="34" charset="0"/>
                <a:ea typeface="Open Sans" panose="020B0606030504020204" pitchFamily="34" charset="0"/>
                <a:cs typeface="Open Sans" panose="020B0606030504020204" pitchFamily="34" charset="0"/>
              </a:rPr>
              <a:t>martie</a:t>
            </a:r>
            <a:r>
              <a:rPr lang="ro-RO" altLang="en-US" sz="3000" b="1" dirty="0">
                <a:solidFill>
                  <a:srgbClr val="1C4A88"/>
                </a:solidFill>
                <a:latin typeface="Open Sans" panose="020B0606030504020204" pitchFamily="34" charset="0"/>
                <a:ea typeface="Open Sans" panose="020B0606030504020204" pitchFamily="34" charset="0"/>
                <a:cs typeface="Open Sans" panose="020B0606030504020204" pitchFamily="34" charset="0"/>
              </a:rPr>
              <a:t> 202</a:t>
            </a:r>
            <a:r>
              <a:rPr lang="en-US" altLang="en-US" sz="3000" b="1" dirty="0">
                <a:solidFill>
                  <a:srgbClr val="1C4A88"/>
                </a:solidFill>
                <a:latin typeface="Open Sans" panose="020B0606030504020204" pitchFamily="34" charset="0"/>
                <a:ea typeface="Open Sans" panose="020B0606030504020204" pitchFamily="34" charset="0"/>
                <a:cs typeface="Open Sans" panose="020B0606030504020204" pitchFamily="34" charset="0"/>
              </a:rPr>
              <a:t>3</a:t>
            </a:r>
          </a:p>
        </p:txBody>
      </p:sp>
      <p:pic>
        <p:nvPicPr>
          <p:cNvPr id="18" name="Picture 17">
            <a:extLst>
              <a:ext uri="{FF2B5EF4-FFF2-40B4-BE49-F238E27FC236}">
                <a16:creationId xmlns:a16="http://schemas.microsoft.com/office/drawing/2014/main" id="{BF7CF9E6-5197-98D7-4DF4-F57304423296}"/>
              </a:ext>
            </a:extLst>
          </p:cNvPr>
          <p:cNvPicPr>
            <a:picLocks noChangeAspect="1"/>
          </p:cNvPicPr>
          <p:nvPr/>
        </p:nvPicPr>
        <p:blipFill>
          <a:blip r:embed="rId3"/>
          <a:stretch>
            <a:fillRect/>
          </a:stretch>
        </p:blipFill>
        <p:spPr>
          <a:xfrm>
            <a:off x="5619137" y="495575"/>
            <a:ext cx="786711" cy="786711"/>
          </a:xfrm>
          <a:prstGeom prst="rect">
            <a:avLst/>
          </a:prstGeom>
        </p:spPr>
      </p:pic>
      <p:pic>
        <p:nvPicPr>
          <p:cNvPr id="20" name="Picture 19">
            <a:extLst>
              <a:ext uri="{FF2B5EF4-FFF2-40B4-BE49-F238E27FC236}">
                <a16:creationId xmlns:a16="http://schemas.microsoft.com/office/drawing/2014/main" id="{E2911653-CCE8-D92D-5D0F-922D36308A88}"/>
              </a:ext>
            </a:extLst>
          </p:cNvPr>
          <p:cNvPicPr>
            <a:picLocks noChangeAspect="1"/>
          </p:cNvPicPr>
          <p:nvPr/>
        </p:nvPicPr>
        <p:blipFill>
          <a:blip r:embed="rId4"/>
          <a:stretch>
            <a:fillRect/>
          </a:stretch>
        </p:blipFill>
        <p:spPr>
          <a:xfrm>
            <a:off x="9376716" y="210906"/>
            <a:ext cx="1356048" cy="1356048"/>
          </a:xfrm>
          <a:prstGeom prst="rect">
            <a:avLst/>
          </a:prstGeom>
        </p:spPr>
      </p:pic>
      <p:pic>
        <p:nvPicPr>
          <p:cNvPr id="21" name="Picture 20">
            <a:extLst>
              <a:ext uri="{FF2B5EF4-FFF2-40B4-BE49-F238E27FC236}">
                <a16:creationId xmlns:a16="http://schemas.microsoft.com/office/drawing/2014/main" id="{DFB09BA4-A448-4EB4-D3CF-2F279B1CB601}"/>
              </a:ext>
            </a:extLst>
          </p:cNvPr>
          <p:cNvPicPr>
            <a:picLocks noChangeAspect="1"/>
          </p:cNvPicPr>
          <p:nvPr/>
        </p:nvPicPr>
        <p:blipFill>
          <a:blip r:embed="rId5"/>
          <a:stretch>
            <a:fillRect/>
          </a:stretch>
        </p:blipFill>
        <p:spPr>
          <a:xfrm>
            <a:off x="1370608" y="46981"/>
            <a:ext cx="1683898" cy="1683898"/>
          </a:xfrm>
          <a:prstGeom prst="rect">
            <a:avLst/>
          </a:prstGeom>
        </p:spPr>
      </p:pic>
      <p:pic>
        <p:nvPicPr>
          <p:cNvPr id="22" name="Picture 21">
            <a:extLst>
              <a:ext uri="{FF2B5EF4-FFF2-40B4-BE49-F238E27FC236}">
                <a16:creationId xmlns:a16="http://schemas.microsoft.com/office/drawing/2014/main" id="{31188628-E7AE-D7E2-BF20-203DC4ACE7EC}"/>
              </a:ext>
            </a:extLst>
          </p:cNvPr>
          <p:cNvPicPr>
            <a:picLocks noChangeAspect="1"/>
          </p:cNvPicPr>
          <p:nvPr/>
        </p:nvPicPr>
        <p:blipFill>
          <a:blip r:embed="rId6"/>
          <a:stretch>
            <a:fillRect/>
          </a:stretch>
        </p:blipFill>
        <p:spPr>
          <a:xfrm>
            <a:off x="9805715" y="5720147"/>
            <a:ext cx="2124543" cy="786712"/>
          </a:xfrm>
          <a:prstGeom prst="rect">
            <a:avLst/>
          </a:prstGeom>
        </p:spPr>
      </p:pic>
      <p:pic>
        <p:nvPicPr>
          <p:cNvPr id="3" name="Picture 2">
            <a:extLst>
              <a:ext uri="{FF2B5EF4-FFF2-40B4-BE49-F238E27FC236}">
                <a16:creationId xmlns:a16="http://schemas.microsoft.com/office/drawing/2014/main" id="{969D211F-647C-B70F-AB69-BF1E99D7C188}"/>
              </a:ext>
            </a:extLst>
          </p:cNvPr>
          <p:cNvPicPr>
            <a:picLocks noChangeAspect="1"/>
          </p:cNvPicPr>
          <p:nvPr/>
        </p:nvPicPr>
        <p:blipFill rotWithShape="1">
          <a:blip r:embed="rId7"/>
          <a:srcRect l="17837" t="35974" r="17168" b="34642"/>
          <a:stretch/>
        </p:blipFill>
        <p:spPr>
          <a:xfrm>
            <a:off x="4604936" y="4825191"/>
            <a:ext cx="2982128" cy="1348208"/>
          </a:xfrm>
          <a:prstGeom prst="rect">
            <a:avLst/>
          </a:prstGeom>
        </p:spPr>
      </p:pic>
    </p:spTree>
    <p:extLst>
      <p:ext uri="{BB962C8B-B14F-4D97-AF65-F5344CB8AC3E}">
        <p14:creationId xmlns:p14="http://schemas.microsoft.com/office/powerpoint/2010/main" val="348226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B859-5604-4B16-A304-C0AEEBB1599E}"/>
              </a:ext>
            </a:extLst>
          </p:cNvPr>
          <p:cNvSpPr>
            <a:spLocks noGrp="1"/>
          </p:cNvSpPr>
          <p:nvPr>
            <p:ph type="ctrTitle"/>
          </p:nvPr>
        </p:nvSpPr>
        <p:spPr>
          <a:xfrm>
            <a:off x="980902" y="658908"/>
            <a:ext cx="7324898" cy="514572"/>
          </a:xfrm>
        </p:spPr>
        <p:txBody>
          <a:bodyPr anchor="t">
            <a:noAutofit/>
          </a:bodyPr>
          <a:lstStyle/>
          <a:p>
            <a:pPr>
              <a:spcBef>
                <a:spcPts val="200"/>
              </a:spcBef>
            </a:pPr>
            <a:r>
              <a:rPr lang="ro-RO" sz="1600" b="1" dirty="0">
                <a:solidFill>
                  <a:schemeClr val="tx1">
                    <a:lumMod val="75000"/>
                    <a:lumOff val="25000"/>
                  </a:schemeClr>
                </a:solidFill>
                <a:latin typeface="Montserrat" pitchFamily="2" charset="77"/>
                <a:cs typeface="Arial" pitchFamily="34" charset="0"/>
              </a:rPr>
              <a:t>Anexele obligatorii de prezentat la momentul depunerii cererii de finantare </a:t>
            </a: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980902" y="1363377"/>
            <a:ext cx="10090958" cy="4686504"/>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Declarația unica - Formatul și structura se aprobă prin ordin al ministrului investițiilor și proiectelor europene;</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(Daca este cazul) Extras din studiul din care reiese delimitarea unor zone urbane marginalizate, din care sa rezulte daca proiectul deserveste o astfel de zona, precum si HCL de aprobare a acestuia; </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(Daca este cazul) Documente justificative din care sa rezulte complementaritatea investitiei cu alte investiții realizate din prioritati ale PR, precum şi din alte surse de finanțare (de ex. contract de finantare, proces-verbal de recepţie, proces-verbal de predare-primire, etc); </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Documentatia tehnico-economica faza </a:t>
            </a:r>
            <a:r>
              <a:rPr lang="it-IT" sz="1400" b="1" dirty="0">
                <a:latin typeface="Trebuchet MS" panose="020B0603020202020204" pitchFamily="34" charset="0"/>
                <a:cs typeface="Times New Roman" panose="02020603050405020304" pitchFamily="18" charset="0"/>
              </a:rPr>
              <a:t>Proiect Tehnic</a:t>
            </a:r>
            <a:r>
              <a:rPr lang="it-IT" sz="1400" dirty="0">
                <a:latin typeface="Trebuchet MS" panose="020B0603020202020204" pitchFamily="34" charset="0"/>
                <a:cs typeface="Times New Roman" panose="02020603050405020304" pitchFamily="18" charset="0"/>
              </a:rPr>
              <a:t>;</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Lista de echipamente, dotări, mijloace de transport, lucrări sau servicii, cu încadrarea acestora în secțiunea de cheltuieli eligibile /neeligibile completata conform Anexei … si corelata cu devizul general si bugetul proiectului;</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Nota privind incadrarea in limitele de proprietate si fundamentarea rezonabilității costurilor asumata de proiectant si de reprezentantul legal;</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Autorizaţia de construire si, daca este cazul autorizatia de demolare;</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HG/HCL al solicitantului si hotărârile partenerilor (după caz), de aprobare a documentaţiei tehnico-economice şi a indicatorilor tehnico-economici; </a:t>
            </a:r>
          </a:p>
          <a:p>
            <a:pPr marL="857250" indent="-857250" algn="just">
              <a:spcBef>
                <a:spcPts val="400"/>
              </a:spcBef>
              <a:spcAft>
                <a:spcPts val="400"/>
              </a:spcAft>
              <a:buFont typeface="Wingdings" panose="05000000000000000000" pitchFamily="2" charset="2"/>
              <a:buChar char="q"/>
            </a:pPr>
            <a:r>
              <a:rPr lang="it-IT" sz="1400" dirty="0">
                <a:latin typeface="Trebuchet MS" panose="020B0603020202020204" pitchFamily="34" charset="0"/>
                <a:cs typeface="Times New Roman" panose="02020603050405020304" pitchFamily="18" charset="0"/>
              </a:rPr>
              <a:t>Raportul privind stadiul fizic al investiţiei (Anexa …) insotit de contractul de lucrari pentru proiectele de investiţii pentru care execuţia de lucrări a fost demarată;</a:t>
            </a:r>
          </a:p>
          <a:p>
            <a:pPr algn="just"/>
            <a:endParaRPr lang="it-IT" sz="1400" dirty="0">
              <a:latin typeface="Trebuchet MS" panose="020B0603020202020204" pitchFamily="34" charset="0"/>
              <a:cs typeface="Times New Roman" panose="02020603050405020304" pitchFamily="18" charset="0"/>
            </a:endParaRPr>
          </a:p>
          <a:p>
            <a:pPr marL="257175" indent="-257175" algn="l">
              <a:spcBef>
                <a:spcPts val="450"/>
              </a:spcBef>
              <a:spcAft>
                <a:spcPts val="450"/>
              </a:spcAft>
              <a:buFont typeface="+mj-lt"/>
              <a:buAutoNum type="arabicPeriod"/>
            </a:pPr>
            <a:endParaRPr lang="en-US" sz="14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E0A0B222-3380-3CB7-4EFA-0D29DB8EDCBF}"/>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8ACE7C63-BFF6-18C8-C61F-DE48BDB41648}"/>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6" name="Picture 5">
            <a:extLst>
              <a:ext uri="{FF2B5EF4-FFF2-40B4-BE49-F238E27FC236}">
                <a16:creationId xmlns:a16="http://schemas.microsoft.com/office/drawing/2014/main" id="{F9FB56F6-7E8E-6D16-2C11-1ABA62F18573}"/>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4" name="Picture 3">
            <a:extLst>
              <a:ext uri="{FF2B5EF4-FFF2-40B4-BE49-F238E27FC236}">
                <a16:creationId xmlns:a16="http://schemas.microsoft.com/office/drawing/2014/main" id="{5A8644A7-1E90-A639-B7DA-ABB43E1D0810}"/>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162868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B859-5604-4B16-A304-C0AEEBB1599E}"/>
              </a:ext>
            </a:extLst>
          </p:cNvPr>
          <p:cNvSpPr>
            <a:spLocks noGrp="1"/>
          </p:cNvSpPr>
          <p:nvPr>
            <p:ph type="ctrTitle"/>
          </p:nvPr>
        </p:nvSpPr>
        <p:spPr>
          <a:xfrm>
            <a:off x="980902" y="658908"/>
            <a:ext cx="6858000" cy="350097"/>
          </a:xfrm>
        </p:spPr>
        <p:txBody>
          <a:bodyPr anchor="t">
            <a:noAutofit/>
          </a:bodyPr>
          <a:lstStyle/>
          <a:p>
            <a:pPr algn="just">
              <a:spcBef>
                <a:spcPts val="200"/>
              </a:spcBef>
            </a:pPr>
            <a:r>
              <a:rPr lang="ro-RO" sz="1600" b="1" dirty="0">
                <a:solidFill>
                  <a:schemeClr val="tx1">
                    <a:lumMod val="75000"/>
                    <a:lumOff val="25000"/>
                  </a:schemeClr>
                </a:solidFill>
                <a:latin typeface="Montserrat" pitchFamily="2" charset="77"/>
                <a:cs typeface="Arial" pitchFamily="34" charset="0"/>
              </a:rPr>
              <a:t>Anexele obligatorii de prezentat la momentul contractării </a:t>
            </a:r>
            <a:endParaRPr lang="en-GB" sz="1600" b="1" dirty="0">
              <a:solidFill>
                <a:schemeClr val="tx1">
                  <a:lumMod val="75000"/>
                  <a:lumOff val="25000"/>
                </a:schemeClr>
              </a:solidFill>
              <a:latin typeface="Montserrat" pitchFamily="2" charset="77"/>
              <a:cs typeface="Arial"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798022" y="949696"/>
            <a:ext cx="10299470" cy="4704316"/>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indent="-857250" algn="just">
              <a:spcBef>
                <a:spcPts val="200"/>
              </a:spcBef>
              <a:spcAft>
                <a:spcPts val="200"/>
              </a:spcAft>
              <a:buFont typeface="Wingdings" panose="05000000000000000000" pitchFamily="2" charset="2"/>
              <a:buChar char="q"/>
            </a:pPr>
            <a:r>
              <a:rPr lang="it-IT" sz="1300" dirty="0">
                <a:latin typeface="Trebuchet MS" panose="020B0603020202020204" pitchFamily="34" charset="0"/>
                <a:cs typeface="Times New Roman" panose="02020603050405020304" pitchFamily="18" charset="0"/>
              </a:rPr>
              <a:t>Documentele statutare ale solicitantului și partenerilor, dacă este cazul; </a:t>
            </a:r>
          </a:p>
          <a:p>
            <a:pPr marL="857250" indent="-857250" algn="just">
              <a:spcBef>
                <a:spcPts val="200"/>
              </a:spcBef>
              <a:spcAft>
                <a:spcPts val="200"/>
              </a:spcAft>
              <a:buFont typeface="Wingdings" panose="05000000000000000000" pitchFamily="2" charset="2"/>
              <a:buChar char="q"/>
            </a:pPr>
            <a:r>
              <a:rPr lang="en-GB" sz="1300" dirty="0" err="1">
                <a:latin typeface="Trebuchet MS" panose="020B0603020202020204" pitchFamily="34" charset="0"/>
                <a:cs typeface="Times New Roman" panose="02020603050405020304" pitchFamily="18" charset="0"/>
              </a:rPr>
              <a:t>Acordul</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privind</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implementarea</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în</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parteneriat</a:t>
            </a:r>
            <a:r>
              <a:rPr lang="en-GB" sz="1300" dirty="0">
                <a:latin typeface="Trebuchet MS" panose="020B0603020202020204" pitchFamily="34" charset="0"/>
                <a:cs typeface="Times New Roman" panose="02020603050405020304" pitchFamily="18" charset="0"/>
              </a:rPr>
              <a:t> a </a:t>
            </a:r>
            <a:r>
              <a:rPr lang="en-GB" sz="1300" dirty="0" err="1">
                <a:latin typeface="Trebuchet MS" panose="020B0603020202020204" pitchFamily="34" charset="0"/>
                <a:cs typeface="Times New Roman" panose="02020603050405020304" pitchFamily="18" charset="0"/>
              </a:rPr>
              <a:t>proiectului</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dacă</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este</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cazul</a:t>
            </a:r>
            <a:r>
              <a:rPr lang="en-GB" sz="1300" dirty="0">
                <a:latin typeface="Trebuchet MS" panose="020B0603020202020204" pitchFamily="34" charset="0"/>
                <a:cs typeface="Times New Roman" panose="02020603050405020304" pitchFamily="18" charset="0"/>
              </a:rPr>
              <a:t>; </a:t>
            </a:r>
          </a:p>
          <a:p>
            <a:pPr marL="857250" indent="-857250" algn="just">
              <a:spcBef>
                <a:spcPts val="200"/>
              </a:spcBef>
              <a:spcAft>
                <a:spcPts val="200"/>
              </a:spcAft>
              <a:buFont typeface="Wingdings" panose="05000000000000000000" pitchFamily="2" charset="2"/>
              <a:buChar char="q"/>
            </a:pPr>
            <a:r>
              <a:rPr lang="ro-RO" sz="1300" dirty="0">
                <a:latin typeface="Trebuchet MS" panose="020B0603020202020204" pitchFamily="34" charset="0"/>
                <a:cs typeface="Times New Roman" panose="02020603050405020304" pitchFamily="18" charset="0"/>
              </a:rPr>
              <a:t>(dacă este cazul) </a:t>
            </a:r>
            <a:r>
              <a:rPr lang="en-GB" sz="1300" dirty="0" err="1">
                <a:latin typeface="Trebuchet MS" panose="020B0603020202020204" pitchFamily="34" charset="0"/>
                <a:cs typeface="Times New Roman" panose="02020603050405020304" pitchFamily="18" charset="0"/>
              </a:rPr>
              <a:t>Ȋmputernicirea</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pentru</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semnarea</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electronică</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extinsă</a:t>
            </a:r>
            <a:r>
              <a:rPr lang="en-GB" sz="1300" dirty="0">
                <a:latin typeface="Trebuchet MS" panose="020B0603020202020204" pitchFamily="34" charset="0"/>
                <a:cs typeface="Times New Roman" panose="02020603050405020304" pitchFamily="18" charset="0"/>
              </a:rPr>
              <a:t> a </a:t>
            </a:r>
            <a:r>
              <a:rPr lang="en-GB" sz="1300" dirty="0" err="1">
                <a:latin typeface="Trebuchet MS" panose="020B0603020202020204" pitchFamily="34" charset="0"/>
                <a:cs typeface="Times New Roman" panose="02020603050405020304" pitchFamily="18" charset="0"/>
              </a:rPr>
              <a:t>cererii</a:t>
            </a:r>
            <a:r>
              <a:rPr lang="en-GB" sz="1300" dirty="0">
                <a:latin typeface="Trebuchet MS" panose="020B0603020202020204" pitchFamily="34" charset="0"/>
                <a:cs typeface="Times New Roman" panose="02020603050405020304" pitchFamily="18" charset="0"/>
              </a:rPr>
              <a:t> de </a:t>
            </a:r>
            <a:r>
              <a:rPr lang="en-GB" sz="1300" dirty="0" err="1">
                <a:latin typeface="Trebuchet MS" panose="020B0603020202020204" pitchFamily="34" charset="0"/>
                <a:cs typeface="Times New Roman" panose="02020603050405020304" pitchFamily="18" charset="0"/>
              </a:rPr>
              <a:t>finantare</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şi</a:t>
            </a:r>
            <a:r>
              <a:rPr lang="en-GB" sz="1300" dirty="0">
                <a:latin typeface="Trebuchet MS" panose="020B0603020202020204" pitchFamily="34" charset="0"/>
                <a:cs typeface="Times New Roman" panose="02020603050405020304" pitchFamily="18" charset="0"/>
              </a:rPr>
              <a:t> a </a:t>
            </a:r>
            <a:r>
              <a:rPr lang="en-GB" sz="1300" dirty="0" err="1">
                <a:latin typeface="Trebuchet MS" panose="020B0603020202020204" pitchFamily="34" charset="0"/>
                <a:cs typeface="Times New Roman" panose="02020603050405020304" pitchFamily="18" charset="0"/>
              </a:rPr>
              <a:t>anexelor</a:t>
            </a:r>
            <a:r>
              <a:rPr lang="en-GB" sz="1300" dirty="0">
                <a:latin typeface="Trebuchet MS" panose="020B0603020202020204" pitchFamily="34" charset="0"/>
                <a:cs typeface="Times New Roman" panose="02020603050405020304" pitchFamily="18" charset="0"/>
              </a:rPr>
              <a:t> la </a:t>
            </a:r>
            <a:r>
              <a:rPr lang="en-GB" sz="1300" dirty="0" err="1">
                <a:latin typeface="Trebuchet MS" panose="020B0603020202020204" pitchFamily="34" charset="0"/>
                <a:cs typeface="Times New Roman" panose="02020603050405020304" pitchFamily="18" charset="0"/>
              </a:rPr>
              <a:t>acesta</a:t>
            </a:r>
            <a:r>
              <a:rPr lang="en-GB" sz="1300" dirty="0">
                <a:latin typeface="Trebuchet MS" panose="020B0603020202020204" pitchFamily="34" charset="0"/>
                <a:cs typeface="Times New Roman" panose="02020603050405020304" pitchFamily="18" charset="0"/>
              </a:rPr>
              <a:t>; </a:t>
            </a:r>
          </a:p>
          <a:p>
            <a:pPr marL="857250" indent="-857250" algn="just">
              <a:spcBef>
                <a:spcPts val="200"/>
              </a:spcBef>
              <a:spcAft>
                <a:spcPts val="200"/>
              </a:spcAft>
              <a:buFont typeface="Wingdings" panose="05000000000000000000" pitchFamily="2" charset="2"/>
              <a:buChar char="q"/>
            </a:pPr>
            <a:r>
              <a:rPr lang="it-IT" sz="1300" dirty="0">
                <a:latin typeface="Trebuchet MS" panose="020B0603020202020204" pitchFamily="34" charset="0"/>
                <a:cs typeface="Times New Roman" panose="02020603050405020304" pitchFamily="18" charset="0"/>
              </a:rPr>
              <a:t>Documente privind identificarea reprezentantului legal al solicitantului/liderului de parteneriat/persoanei imputernicite;</a:t>
            </a:r>
            <a:endParaRPr lang="en-GB" sz="1300" dirty="0">
              <a:latin typeface="Trebuchet MS" panose="020B0603020202020204" pitchFamily="34" charset="0"/>
              <a:cs typeface="Times New Roman" panose="02020603050405020304" pitchFamily="18" charset="0"/>
            </a:endParaRPr>
          </a:p>
          <a:p>
            <a:pPr marL="857250" indent="-857250" algn="just">
              <a:spcBef>
                <a:spcPts val="200"/>
              </a:spcBef>
              <a:spcAft>
                <a:spcPts val="200"/>
              </a:spcAft>
              <a:buFont typeface="Wingdings" panose="05000000000000000000" pitchFamily="2" charset="2"/>
              <a:buChar char="q"/>
            </a:pPr>
            <a:r>
              <a:rPr lang="es-ES" sz="1300" dirty="0" err="1">
                <a:latin typeface="Trebuchet MS" panose="020B0603020202020204" pitchFamily="34" charset="0"/>
                <a:cs typeface="Times New Roman" panose="02020603050405020304" pitchFamily="18" charset="0"/>
              </a:rPr>
              <a:t>Certificate</a:t>
            </a:r>
            <a:r>
              <a:rPr lang="es-ES" sz="1300" dirty="0">
                <a:latin typeface="Trebuchet MS" panose="020B0603020202020204" pitchFamily="34" charset="0"/>
                <a:cs typeface="Times New Roman" panose="02020603050405020304" pitchFamily="18" charset="0"/>
              </a:rPr>
              <a:t> de atestare </a:t>
            </a:r>
            <a:r>
              <a:rPr lang="es-ES" sz="1300" dirty="0" err="1">
                <a:latin typeface="Trebuchet MS" panose="020B0603020202020204" pitchFamily="34" charset="0"/>
                <a:cs typeface="Times New Roman" panose="02020603050405020304" pitchFamily="18" charset="0"/>
              </a:rPr>
              <a:t>fiscală</a:t>
            </a:r>
            <a:r>
              <a:rPr lang="es-ES" sz="1300" dirty="0">
                <a:latin typeface="Trebuchet MS" panose="020B0603020202020204" pitchFamily="34" charset="0"/>
                <a:cs typeface="Times New Roman" panose="02020603050405020304" pitchFamily="18" charset="0"/>
              </a:rPr>
              <a:t>, </a:t>
            </a:r>
            <a:r>
              <a:rPr lang="es-ES" sz="1300" dirty="0" err="1">
                <a:latin typeface="Trebuchet MS" panose="020B0603020202020204" pitchFamily="34" charset="0"/>
                <a:cs typeface="Times New Roman" panose="02020603050405020304" pitchFamily="18" charset="0"/>
              </a:rPr>
              <a:t>referitoare</a:t>
            </a:r>
            <a:r>
              <a:rPr lang="es-ES" sz="1300" dirty="0">
                <a:latin typeface="Trebuchet MS" panose="020B0603020202020204" pitchFamily="34" charset="0"/>
                <a:cs typeface="Times New Roman" panose="02020603050405020304" pitchFamily="18" charset="0"/>
              </a:rPr>
              <a:t> la </a:t>
            </a:r>
            <a:r>
              <a:rPr lang="es-ES" sz="1300" dirty="0" err="1">
                <a:latin typeface="Trebuchet MS" panose="020B0603020202020204" pitchFamily="34" charset="0"/>
                <a:cs typeface="Times New Roman" panose="02020603050405020304" pitchFamily="18" charset="0"/>
              </a:rPr>
              <a:t>obligațiile</a:t>
            </a:r>
            <a:r>
              <a:rPr lang="es-ES" sz="1300" dirty="0">
                <a:latin typeface="Trebuchet MS" panose="020B0603020202020204" pitchFamily="34" charset="0"/>
                <a:cs typeface="Times New Roman" panose="02020603050405020304" pitchFamily="18" charset="0"/>
              </a:rPr>
              <a:t> de </a:t>
            </a:r>
            <a:r>
              <a:rPr lang="es-ES" sz="1300" dirty="0" err="1">
                <a:latin typeface="Trebuchet MS" panose="020B0603020202020204" pitchFamily="34" charset="0"/>
                <a:cs typeface="Times New Roman" panose="02020603050405020304" pitchFamily="18" charset="0"/>
              </a:rPr>
              <a:t>plată</a:t>
            </a:r>
            <a:r>
              <a:rPr lang="es-ES" sz="1300" dirty="0">
                <a:latin typeface="Trebuchet MS" panose="020B0603020202020204" pitchFamily="34" charset="0"/>
                <a:cs typeface="Times New Roman" panose="02020603050405020304" pitchFamily="18" charset="0"/>
              </a:rPr>
              <a:t> la </a:t>
            </a:r>
            <a:r>
              <a:rPr lang="es-ES" sz="1300" dirty="0" err="1">
                <a:latin typeface="Trebuchet MS" panose="020B0603020202020204" pitchFamily="34" charset="0"/>
                <a:cs typeface="Times New Roman" panose="02020603050405020304" pitchFamily="18" charset="0"/>
              </a:rPr>
              <a:t>bugetul</a:t>
            </a:r>
            <a:r>
              <a:rPr lang="es-ES" sz="1300" dirty="0">
                <a:latin typeface="Trebuchet MS" panose="020B0603020202020204" pitchFamily="34" charset="0"/>
                <a:cs typeface="Times New Roman" panose="02020603050405020304" pitchFamily="18" charset="0"/>
              </a:rPr>
              <a:t> local </a:t>
            </a:r>
            <a:r>
              <a:rPr lang="es-ES" sz="1300" dirty="0" err="1">
                <a:latin typeface="Trebuchet MS" panose="020B0603020202020204" pitchFamily="34" charset="0"/>
                <a:cs typeface="Times New Roman" panose="02020603050405020304" pitchFamily="18" charset="0"/>
              </a:rPr>
              <a:t>și</a:t>
            </a:r>
            <a:r>
              <a:rPr lang="es-ES" sz="1300" dirty="0">
                <a:latin typeface="Trebuchet MS" panose="020B0603020202020204" pitchFamily="34" charset="0"/>
                <a:cs typeface="Times New Roman" panose="02020603050405020304" pitchFamily="18" charset="0"/>
              </a:rPr>
              <a:t> la </a:t>
            </a:r>
            <a:r>
              <a:rPr lang="es-ES" sz="1300" dirty="0" err="1">
                <a:latin typeface="Trebuchet MS" panose="020B0603020202020204" pitchFamily="34" charset="0"/>
                <a:cs typeface="Times New Roman" panose="02020603050405020304" pitchFamily="18" charset="0"/>
              </a:rPr>
              <a:t>bugetul</a:t>
            </a:r>
            <a:r>
              <a:rPr lang="es-ES" sz="1300" dirty="0">
                <a:latin typeface="Trebuchet MS" panose="020B0603020202020204" pitchFamily="34" charset="0"/>
                <a:cs typeface="Times New Roman" panose="02020603050405020304" pitchFamily="18" charset="0"/>
              </a:rPr>
              <a:t> de </a:t>
            </a:r>
            <a:r>
              <a:rPr lang="es-ES" sz="1300" dirty="0" err="1">
                <a:latin typeface="Trebuchet MS" panose="020B0603020202020204" pitchFamily="34" charset="0"/>
                <a:cs typeface="Times New Roman" panose="02020603050405020304" pitchFamily="18" charset="0"/>
              </a:rPr>
              <a:t>stat</a:t>
            </a:r>
            <a:r>
              <a:rPr lang="en-GB" sz="1300" dirty="0">
                <a:latin typeface="Trebuchet MS" panose="020B0603020202020204" pitchFamily="34" charset="0"/>
                <a:cs typeface="Times New Roman" panose="02020603050405020304" pitchFamily="18" charset="0"/>
              </a:rPr>
              <a:t>;</a:t>
            </a:r>
          </a:p>
          <a:p>
            <a:pPr marL="857250" indent="-857250" algn="just">
              <a:spcBef>
                <a:spcPts val="200"/>
              </a:spcBef>
              <a:spcAft>
                <a:spcPts val="200"/>
              </a:spcAft>
              <a:buFont typeface="Wingdings" panose="05000000000000000000" pitchFamily="2" charset="2"/>
              <a:buChar char="q"/>
            </a:pPr>
            <a:r>
              <a:rPr lang="it-IT" sz="1300" dirty="0">
                <a:latin typeface="Trebuchet MS" panose="020B0603020202020204" pitchFamily="34" charset="0"/>
                <a:cs typeface="Times New Roman" panose="02020603050405020304" pitchFamily="18" charset="0"/>
              </a:rPr>
              <a:t>Certificatul de cazier fiscal al solicitantului</a:t>
            </a:r>
            <a:r>
              <a:rPr lang="en-GB" sz="1300" dirty="0">
                <a:latin typeface="Trebuchet MS" panose="020B0603020202020204" pitchFamily="34" charset="0"/>
                <a:cs typeface="Times New Roman" panose="02020603050405020304" pitchFamily="18" charset="0"/>
              </a:rPr>
              <a:t>;</a:t>
            </a:r>
            <a:r>
              <a:rPr lang="ro-RO" sz="1300" dirty="0">
                <a:latin typeface="Trebuchet MS" panose="020B0603020202020204" pitchFamily="34" charset="0"/>
                <a:cs typeface="Times New Roman" panose="02020603050405020304" pitchFamily="18" charset="0"/>
              </a:rPr>
              <a:t> </a:t>
            </a:r>
            <a:endParaRPr lang="en-GB" sz="1300" dirty="0">
              <a:latin typeface="Trebuchet MS" panose="020B0603020202020204" pitchFamily="34" charset="0"/>
              <a:cs typeface="Times New Roman" panose="02020603050405020304" pitchFamily="18" charset="0"/>
            </a:endParaRPr>
          </a:p>
          <a:p>
            <a:pPr marL="857250" indent="-857250" algn="just">
              <a:spcBef>
                <a:spcPts val="200"/>
              </a:spcBef>
              <a:spcAft>
                <a:spcPts val="200"/>
              </a:spcAft>
              <a:buFont typeface="Wingdings" panose="05000000000000000000" pitchFamily="2" charset="2"/>
              <a:buChar char="q"/>
            </a:pPr>
            <a:r>
              <a:rPr lang="en-GB" sz="1300" dirty="0" err="1">
                <a:latin typeface="Trebuchet MS" panose="020B0603020202020204" pitchFamily="34" charset="0"/>
                <a:cs typeface="Times New Roman" panose="02020603050405020304" pitchFamily="18" charset="0"/>
              </a:rPr>
              <a:t>Formularul</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bugetar</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Fişa</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proiectului</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finanţat</a:t>
            </a:r>
            <a:r>
              <a:rPr lang="en-GB" sz="1300" dirty="0">
                <a:latin typeface="Trebuchet MS" panose="020B0603020202020204" pitchFamily="34" charset="0"/>
                <a:cs typeface="Times New Roman" panose="02020603050405020304" pitchFamily="18" charset="0"/>
              </a:rPr>
              <a:t>/</a:t>
            </a:r>
            <a:r>
              <a:rPr lang="en-GB" sz="1300" dirty="0" err="1">
                <a:latin typeface="Trebuchet MS" panose="020B0603020202020204" pitchFamily="34" charset="0"/>
                <a:cs typeface="Times New Roman" panose="02020603050405020304" pitchFamily="18" charset="0"/>
              </a:rPr>
              <a:t>propus</a:t>
            </a:r>
            <a:r>
              <a:rPr lang="en-GB" sz="1300" dirty="0">
                <a:latin typeface="Trebuchet MS" panose="020B0603020202020204" pitchFamily="34" charset="0"/>
                <a:cs typeface="Times New Roman" panose="02020603050405020304" pitchFamily="18" charset="0"/>
              </a:rPr>
              <a:t> la </a:t>
            </a:r>
            <a:r>
              <a:rPr lang="en-GB" sz="1300" dirty="0" err="1">
                <a:latin typeface="Trebuchet MS" panose="020B0603020202020204" pitchFamily="34" charset="0"/>
                <a:cs typeface="Times New Roman" panose="02020603050405020304" pitchFamily="18" charset="0"/>
              </a:rPr>
              <a:t>finanţare</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în</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cadrul</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programelor</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aferente</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Politicii</a:t>
            </a:r>
            <a:r>
              <a:rPr lang="en-GB" sz="1300" dirty="0">
                <a:latin typeface="Trebuchet MS" panose="020B0603020202020204" pitchFamily="34" charset="0"/>
                <a:cs typeface="Times New Roman" panose="02020603050405020304" pitchFamily="18" charset="0"/>
              </a:rPr>
              <a:t> de </a:t>
            </a:r>
            <a:r>
              <a:rPr lang="en-GB" sz="1300" dirty="0" err="1">
                <a:latin typeface="Trebuchet MS" panose="020B0603020202020204" pitchFamily="34" charset="0"/>
                <a:cs typeface="Times New Roman" panose="02020603050405020304" pitchFamily="18" charset="0"/>
              </a:rPr>
              <a:t>coeziune</a:t>
            </a:r>
            <a:r>
              <a:rPr lang="en-GB" sz="1300" dirty="0">
                <a:latin typeface="Trebuchet MS" panose="020B0603020202020204" pitchFamily="34" charset="0"/>
                <a:cs typeface="Times New Roman" panose="02020603050405020304" pitchFamily="18" charset="0"/>
              </a:rPr>
              <a:t> a </a:t>
            </a:r>
            <a:r>
              <a:rPr lang="en-GB" sz="1300" dirty="0" err="1">
                <a:latin typeface="Trebuchet MS" panose="020B0603020202020204" pitchFamily="34" charset="0"/>
                <a:cs typeface="Times New Roman" panose="02020603050405020304" pitchFamily="18" charset="0"/>
              </a:rPr>
              <a:t>Uniunii</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Europene</a:t>
            </a:r>
            <a:r>
              <a:rPr lang="en-GB" sz="1300" dirty="0">
                <a:latin typeface="Trebuchet MS" panose="020B0603020202020204" pitchFamily="34" charset="0"/>
                <a:cs typeface="Times New Roman" panose="02020603050405020304" pitchFamily="18" charset="0"/>
              </a:rPr>
              <a:t>" (cod 23), </a:t>
            </a:r>
            <a:r>
              <a:rPr lang="en-GB" sz="1300" dirty="0" err="1">
                <a:latin typeface="Trebuchet MS" panose="020B0603020202020204" pitchFamily="34" charset="0"/>
                <a:cs typeface="Times New Roman" panose="02020603050405020304" pitchFamily="18" charset="0"/>
              </a:rPr>
              <a:t>prevăzut</a:t>
            </a:r>
            <a:r>
              <a:rPr lang="en-GB" sz="1300" dirty="0">
                <a:latin typeface="Trebuchet MS" panose="020B0603020202020204" pitchFamily="34" charset="0"/>
                <a:cs typeface="Times New Roman" panose="02020603050405020304" pitchFamily="18" charset="0"/>
              </a:rPr>
              <a:t> de </a:t>
            </a:r>
            <a:r>
              <a:rPr lang="en-GB" sz="1300" dirty="0" err="1">
                <a:latin typeface="Trebuchet MS" panose="020B0603020202020204" pitchFamily="34" charset="0"/>
                <a:cs typeface="Times New Roman" panose="02020603050405020304" pitchFamily="18" charset="0"/>
              </a:rPr>
              <a:t>Scrisoarea-cadru</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privind</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contextul</a:t>
            </a:r>
            <a:r>
              <a:rPr lang="en-GB" sz="1300" dirty="0">
                <a:latin typeface="Trebuchet MS" panose="020B0603020202020204" pitchFamily="34" charset="0"/>
                <a:cs typeface="Times New Roman" panose="02020603050405020304" pitchFamily="18" charset="0"/>
              </a:rPr>
              <a:t> macroeconomic, </a:t>
            </a:r>
            <a:r>
              <a:rPr lang="en-GB" sz="1300" dirty="0" err="1">
                <a:latin typeface="Trebuchet MS" panose="020B0603020202020204" pitchFamily="34" charset="0"/>
                <a:cs typeface="Times New Roman" panose="02020603050405020304" pitchFamily="18" charset="0"/>
              </a:rPr>
              <a:t>în</a:t>
            </a:r>
            <a:r>
              <a:rPr lang="en-GB" sz="1300" dirty="0">
                <a:latin typeface="Trebuchet MS" panose="020B0603020202020204" pitchFamily="34" charset="0"/>
                <a:cs typeface="Times New Roman" panose="02020603050405020304" pitchFamily="18" charset="0"/>
              </a:rPr>
              <a:t> </a:t>
            </a:r>
            <a:r>
              <a:rPr lang="en-GB" sz="1300" dirty="0" err="1">
                <a:latin typeface="Trebuchet MS" panose="020B0603020202020204" pitchFamily="34" charset="0"/>
                <a:cs typeface="Times New Roman" panose="02020603050405020304" pitchFamily="18" charset="0"/>
              </a:rPr>
              <a:t>conformitate</a:t>
            </a:r>
            <a:r>
              <a:rPr lang="en-GB" sz="1300" dirty="0">
                <a:latin typeface="Trebuchet MS" panose="020B0603020202020204" pitchFamily="34" charset="0"/>
                <a:cs typeface="Times New Roman" panose="02020603050405020304" pitchFamily="18" charset="0"/>
              </a:rPr>
              <a:t> cu </a:t>
            </a:r>
            <a:r>
              <a:rPr lang="en-GB" sz="1300" dirty="0" err="1">
                <a:latin typeface="Trebuchet MS" panose="020B0603020202020204" pitchFamily="34" charset="0"/>
                <a:cs typeface="Times New Roman" panose="02020603050405020304" pitchFamily="18" charset="0"/>
              </a:rPr>
              <a:t>prevederile</a:t>
            </a:r>
            <a:r>
              <a:rPr lang="en-GB" sz="1300" dirty="0">
                <a:latin typeface="Trebuchet MS" panose="020B0603020202020204" pitchFamily="34" charset="0"/>
                <a:cs typeface="Times New Roman" panose="02020603050405020304" pitchFamily="18" charset="0"/>
              </a:rPr>
              <a:t> O.U.G.133/2021;</a:t>
            </a:r>
          </a:p>
          <a:p>
            <a:pPr marL="857250" indent="-857250" algn="just">
              <a:spcBef>
                <a:spcPts val="200"/>
              </a:spcBef>
              <a:spcAft>
                <a:spcPts val="200"/>
              </a:spcAft>
              <a:buFont typeface="Wingdings" panose="05000000000000000000" pitchFamily="2" charset="2"/>
              <a:buChar char="q"/>
            </a:pPr>
            <a:r>
              <a:rPr lang="ro-RO" sz="1300" dirty="0">
                <a:latin typeface="Trebuchet MS" panose="020B0603020202020204" pitchFamily="34" charset="0"/>
                <a:cs typeface="Times New Roman" panose="02020603050405020304" pitchFamily="18" charset="0"/>
              </a:rPr>
              <a:t>Formularul nr. 1 - Fişă de fundamentare. Proiect propus la finanţare/finanţat din fonduri europene în conformitate cu O.U.G.133/2021 (pentru entitatile de drept public)</a:t>
            </a:r>
            <a:r>
              <a:rPr lang="en-GB" sz="1300" dirty="0">
                <a:latin typeface="Trebuchet MS" panose="020B0603020202020204" pitchFamily="34" charset="0"/>
                <a:cs typeface="Times New Roman" panose="02020603050405020304" pitchFamily="18" charset="0"/>
              </a:rPr>
              <a:t>;</a:t>
            </a:r>
            <a:r>
              <a:rPr lang="ro-RO" sz="1300" dirty="0">
                <a:latin typeface="Trebuchet MS" panose="020B0603020202020204" pitchFamily="34" charset="0"/>
                <a:cs typeface="Times New Roman" panose="02020603050405020304" pitchFamily="18" charset="0"/>
              </a:rPr>
              <a:t> </a:t>
            </a:r>
            <a:endParaRPr lang="en-GB" sz="1300" dirty="0">
              <a:latin typeface="Trebuchet MS" panose="020B0603020202020204" pitchFamily="34" charset="0"/>
              <a:cs typeface="Times New Roman" panose="02020603050405020304" pitchFamily="18" charset="0"/>
            </a:endParaRPr>
          </a:p>
          <a:p>
            <a:pPr marL="857250" indent="-857250" algn="just">
              <a:spcBef>
                <a:spcPts val="200"/>
              </a:spcBef>
              <a:spcAft>
                <a:spcPts val="200"/>
              </a:spcAft>
              <a:buFont typeface="Wingdings" panose="05000000000000000000" pitchFamily="2" charset="2"/>
              <a:buChar char="q"/>
            </a:pPr>
            <a:r>
              <a:rPr lang="ro-RO" sz="1300" dirty="0" err="1">
                <a:latin typeface="Trebuchet MS" panose="020B0603020202020204" pitchFamily="34" charset="0"/>
                <a:cs typeface="Times New Roman" panose="02020603050405020304" pitchFamily="18" charset="0"/>
              </a:rPr>
              <a:t>Declaratie</a:t>
            </a:r>
            <a:r>
              <a:rPr lang="ro-RO" sz="1300" dirty="0">
                <a:latin typeface="Trebuchet MS" panose="020B0603020202020204" pitchFamily="34" charset="0"/>
                <a:cs typeface="Times New Roman" panose="02020603050405020304" pitchFamily="18" charset="0"/>
              </a:rPr>
              <a:t> pe propria raspundere a reprezentantului legal al solicitantului (Anexa </a:t>
            </a:r>
            <a:r>
              <a:rPr lang="en-GB" sz="1300" dirty="0">
                <a:latin typeface="Trebuchet MS" panose="020B0603020202020204" pitchFamily="34" charset="0"/>
                <a:cs typeface="Times New Roman" panose="02020603050405020304" pitchFamily="18" charset="0"/>
              </a:rPr>
              <a:t>…</a:t>
            </a:r>
            <a:r>
              <a:rPr lang="ro-RO" sz="1300" dirty="0">
                <a:latin typeface="Trebuchet MS" panose="020B0603020202020204" pitchFamily="34" charset="0"/>
                <a:cs typeface="Times New Roman" panose="02020603050405020304" pitchFamily="18" charset="0"/>
              </a:rPr>
              <a:t>) privind modificarile survenite asupra documentatiei de finantare</a:t>
            </a:r>
            <a:r>
              <a:rPr lang="en-GB" sz="1300" dirty="0">
                <a:latin typeface="Trebuchet MS" panose="020B0603020202020204" pitchFamily="34" charset="0"/>
                <a:cs typeface="Times New Roman" panose="02020603050405020304" pitchFamily="18" charset="0"/>
              </a:rPr>
              <a:t>;</a:t>
            </a:r>
          </a:p>
          <a:p>
            <a:pPr marL="857250" indent="-857250" algn="just">
              <a:spcBef>
                <a:spcPts val="200"/>
              </a:spcBef>
              <a:spcAft>
                <a:spcPts val="200"/>
              </a:spcAft>
              <a:buFont typeface="Wingdings" panose="05000000000000000000" pitchFamily="2" charset="2"/>
              <a:buChar char="q"/>
            </a:pPr>
            <a:r>
              <a:rPr lang="ro-RO" sz="1300" dirty="0">
                <a:solidFill>
                  <a:srgbClr val="0070C0"/>
                </a:solidFill>
                <a:latin typeface="Trebuchet MS" panose="020B0603020202020204" pitchFamily="34" charset="0"/>
                <a:cs typeface="Times New Roman" panose="02020603050405020304" pitchFamily="18" charset="0"/>
              </a:rPr>
              <a:t>Documente privind dreptul de proprietate/administrare/superficie/concesiune/folosință</a:t>
            </a:r>
            <a:r>
              <a:rPr lang="en-GB" sz="1300" dirty="0">
                <a:solidFill>
                  <a:srgbClr val="0070C0"/>
                </a:solidFill>
                <a:latin typeface="Trebuchet MS" panose="020B0603020202020204" pitchFamily="34" charset="0"/>
                <a:cs typeface="Times New Roman" panose="02020603050405020304" pitchFamily="18" charset="0"/>
              </a:rPr>
              <a:t> - </a:t>
            </a:r>
            <a:r>
              <a:rPr lang="en-GB" sz="1300" dirty="0" err="1">
                <a:solidFill>
                  <a:srgbClr val="0070C0"/>
                </a:solidFill>
                <a:latin typeface="Trebuchet MS" panose="020B0603020202020204" pitchFamily="34" charset="0"/>
                <a:cs typeface="Times New Roman" panose="02020603050405020304" pitchFamily="18" charset="0"/>
              </a:rPr>
              <a:t>aceste</a:t>
            </a:r>
            <a:r>
              <a:rPr lang="en-GB" sz="1300" dirty="0">
                <a:solidFill>
                  <a:srgbClr val="0070C0"/>
                </a:solidFill>
                <a:latin typeface="Trebuchet MS" panose="020B0603020202020204" pitchFamily="34" charset="0"/>
                <a:cs typeface="Times New Roman" panose="02020603050405020304" pitchFamily="18" charset="0"/>
              </a:rPr>
              <a:t> </a:t>
            </a:r>
            <a:r>
              <a:rPr lang="en-GB" sz="1300" dirty="0" err="1">
                <a:solidFill>
                  <a:srgbClr val="0070C0"/>
                </a:solidFill>
                <a:latin typeface="Trebuchet MS" panose="020B0603020202020204" pitchFamily="34" charset="0"/>
                <a:cs typeface="Times New Roman" panose="02020603050405020304" pitchFamily="18" charset="0"/>
              </a:rPr>
              <a:t>documente</a:t>
            </a:r>
            <a:r>
              <a:rPr lang="en-GB" sz="1300" dirty="0">
                <a:solidFill>
                  <a:srgbClr val="0070C0"/>
                </a:solidFill>
                <a:latin typeface="Trebuchet MS" panose="020B0603020202020204" pitchFamily="34" charset="0"/>
                <a:cs typeface="Times New Roman" panose="02020603050405020304" pitchFamily="18" charset="0"/>
              </a:rPr>
              <a:t> nu </a:t>
            </a:r>
            <a:r>
              <a:rPr lang="en-GB" sz="1300" dirty="0" err="1">
                <a:solidFill>
                  <a:srgbClr val="0070C0"/>
                </a:solidFill>
                <a:latin typeface="Trebuchet MS" panose="020B0603020202020204" pitchFamily="34" charset="0"/>
                <a:cs typeface="Times New Roman" panose="02020603050405020304" pitchFamily="18" charset="0"/>
              </a:rPr>
              <a:t>vor</a:t>
            </a:r>
            <a:r>
              <a:rPr lang="en-GB" sz="1300" dirty="0">
                <a:solidFill>
                  <a:srgbClr val="0070C0"/>
                </a:solidFill>
                <a:latin typeface="Trebuchet MS" panose="020B0603020202020204" pitchFamily="34" charset="0"/>
                <a:cs typeface="Times New Roman" panose="02020603050405020304" pitchFamily="18" charset="0"/>
              </a:rPr>
              <a:t> </a:t>
            </a:r>
            <a:r>
              <a:rPr lang="en-GB" sz="1300" dirty="0" err="1">
                <a:solidFill>
                  <a:srgbClr val="0070C0"/>
                </a:solidFill>
                <a:latin typeface="Trebuchet MS" panose="020B0603020202020204" pitchFamily="34" charset="0"/>
                <a:cs typeface="Times New Roman" panose="02020603050405020304" pitchFamily="18" charset="0"/>
              </a:rPr>
              <a:t>mai</a:t>
            </a:r>
            <a:r>
              <a:rPr lang="en-GB" sz="1300" dirty="0">
                <a:solidFill>
                  <a:srgbClr val="0070C0"/>
                </a:solidFill>
                <a:latin typeface="Trebuchet MS" panose="020B0603020202020204" pitchFamily="34" charset="0"/>
                <a:cs typeface="Times New Roman" panose="02020603050405020304" pitchFamily="18" charset="0"/>
              </a:rPr>
              <a:t> fi </a:t>
            </a:r>
            <a:r>
              <a:rPr lang="en-GB" sz="1300" dirty="0" err="1">
                <a:solidFill>
                  <a:srgbClr val="0070C0"/>
                </a:solidFill>
                <a:latin typeface="Trebuchet MS" panose="020B0603020202020204" pitchFamily="34" charset="0"/>
                <a:cs typeface="Times New Roman" panose="02020603050405020304" pitchFamily="18" charset="0"/>
              </a:rPr>
              <a:t>necesare</a:t>
            </a:r>
            <a:r>
              <a:rPr lang="en-GB" sz="1300" dirty="0">
                <a:solidFill>
                  <a:srgbClr val="0070C0"/>
                </a:solidFill>
                <a:latin typeface="Trebuchet MS" panose="020B0603020202020204" pitchFamily="34" charset="0"/>
                <a:cs typeface="Times New Roman" panose="02020603050405020304" pitchFamily="18" charset="0"/>
              </a:rPr>
              <a:t> </a:t>
            </a:r>
            <a:r>
              <a:rPr lang="en-GB" sz="1300" dirty="0" err="1">
                <a:solidFill>
                  <a:srgbClr val="0070C0"/>
                </a:solidFill>
                <a:latin typeface="Trebuchet MS" panose="020B0603020202020204" pitchFamily="34" charset="0"/>
                <a:cs typeface="Times New Roman" panose="02020603050405020304" pitchFamily="18" charset="0"/>
              </a:rPr>
              <a:t>daca</a:t>
            </a:r>
            <a:r>
              <a:rPr lang="en-GB" sz="1300" dirty="0">
                <a:solidFill>
                  <a:srgbClr val="0070C0"/>
                </a:solidFill>
                <a:latin typeface="Trebuchet MS" panose="020B0603020202020204" pitchFamily="34" charset="0"/>
                <a:cs typeface="Times New Roman" panose="02020603050405020304" pitchFamily="18" charset="0"/>
              </a:rPr>
              <a:t> se </a:t>
            </a:r>
            <a:r>
              <a:rPr lang="en-GB" sz="1300" dirty="0" err="1">
                <a:solidFill>
                  <a:srgbClr val="0070C0"/>
                </a:solidFill>
                <a:latin typeface="Trebuchet MS" panose="020B0603020202020204" pitchFamily="34" charset="0"/>
                <a:cs typeface="Times New Roman" panose="02020603050405020304" pitchFamily="18" charset="0"/>
              </a:rPr>
              <a:t>aproba</a:t>
            </a:r>
            <a:r>
              <a:rPr lang="en-GB" sz="1300" dirty="0">
                <a:solidFill>
                  <a:srgbClr val="0070C0"/>
                </a:solidFill>
                <a:latin typeface="Trebuchet MS" panose="020B0603020202020204" pitchFamily="34" charset="0"/>
                <a:cs typeface="Times New Roman" panose="02020603050405020304" pitchFamily="18" charset="0"/>
              </a:rPr>
              <a:t> OUG in </a:t>
            </a:r>
            <a:r>
              <a:rPr lang="en-GB" sz="1300" dirty="0" err="1">
                <a:solidFill>
                  <a:srgbClr val="0070C0"/>
                </a:solidFill>
                <a:latin typeface="Trebuchet MS" panose="020B0603020202020204" pitchFamily="34" charset="0"/>
                <a:cs typeface="Times New Roman" panose="02020603050405020304" pitchFamily="18" charset="0"/>
              </a:rPr>
              <a:t>varianta</a:t>
            </a:r>
            <a:r>
              <a:rPr lang="en-GB" sz="1300" dirty="0">
                <a:solidFill>
                  <a:srgbClr val="0070C0"/>
                </a:solidFill>
                <a:latin typeface="Trebuchet MS" panose="020B0603020202020204" pitchFamily="34" charset="0"/>
                <a:cs typeface="Times New Roman" panose="02020603050405020304" pitchFamily="18" charset="0"/>
              </a:rPr>
              <a:t> </a:t>
            </a:r>
            <a:r>
              <a:rPr lang="en-GB" sz="1300" dirty="0" err="1">
                <a:solidFill>
                  <a:srgbClr val="0070C0"/>
                </a:solidFill>
                <a:latin typeface="Trebuchet MS" panose="020B0603020202020204" pitchFamily="34" charset="0"/>
                <a:cs typeface="Times New Roman" panose="02020603050405020304" pitchFamily="18" charset="0"/>
              </a:rPr>
              <a:t>lansata</a:t>
            </a:r>
            <a:r>
              <a:rPr lang="en-GB" sz="1300" dirty="0">
                <a:solidFill>
                  <a:srgbClr val="0070C0"/>
                </a:solidFill>
                <a:latin typeface="Trebuchet MS" panose="020B0603020202020204" pitchFamily="34" charset="0"/>
                <a:cs typeface="Times New Roman" panose="02020603050405020304" pitchFamily="18" charset="0"/>
              </a:rPr>
              <a:t> in </a:t>
            </a:r>
            <a:r>
              <a:rPr lang="en-GB" sz="1300" dirty="0" err="1">
                <a:solidFill>
                  <a:srgbClr val="0070C0"/>
                </a:solidFill>
                <a:latin typeface="Trebuchet MS" panose="020B0603020202020204" pitchFamily="34" charset="0"/>
                <a:cs typeface="Times New Roman" panose="02020603050405020304" pitchFamily="18" charset="0"/>
              </a:rPr>
              <a:t>consultare</a:t>
            </a:r>
            <a:r>
              <a:rPr lang="en-GB" sz="1300" dirty="0">
                <a:solidFill>
                  <a:srgbClr val="0070C0"/>
                </a:solidFill>
                <a:latin typeface="Trebuchet MS" panose="020B0603020202020204" pitchFamily="34" charset="0"/>
                <a:cs typeface="Times New Roman" panose="02020603050405020304" pitchFamily="18" charset="0"/>
              </a:rPr>
              <a:t> publica</a:t>
            </a:r>
            <a:r>
              <a:rPr lang="ro-RO" sz="1300" dirty="0">
                <a:solidFill>
                  <a:srgbClr val="0070C0"/>
                </a:solidFill>
                <a:latin typeface="Trebuchet MS" panose="020B0603020202020204" pitchFamily="34" charset="0"/>
                <a:cs typeface="Times New Roman" panose="02020603050405020304" pitchFamily="18" charset="0"/>
              </a:rPr>
              <a:t>  </a:t>
            </a:r>
            <a:endParaRPr lang="en-GB" sz="1300" dirty="0">
              <a:solidFill>
                <a:srgbClr val="0070C0"/>
              </a:solidFill>
              <a:latin typeface="Trebuchet MS" panose="020B0603020202020204" pitchFamily="34" charset="0"/>
              <a:cs typeface="Times New Roman" panose="02020603050405020304" pitchFamily="18" charset="0"/>
            </a:endParaRPr>
          </a:p>
          <a:p>
            <a:pPr marL="857250" indent="-857250" algn="just">
              <a:spcBef>
                <a:spcPts val="200"/>
              </a:spcBef>
              <a:spcAft>
                <a:spcPts val="200"/>
              </a:spcAft>
              <a:buFont typeface="Wingdings" panose="05000000000000000000" pitchFamily="2" charset="2"/>
              <a:buChar char="q"/>
            </a:pPr>
            <a:r>
              <a:rPr lang="ro-RO" sz="1300" dirty="0">
                <a:latin typeface="Trebuchet MS" panose="020B0603020202020204" pitchFamily="34" charset="0"/>
                <a:cs typeface="Times New Roman" panose="02020603050405020304" pitchFamily="18" charset="0"/>
              </a:rPr>
              <a:t>Hotărârea (hotărârile partenerilor, dacă e cazul) de aprobare a proiectului</a:t>
            </a:r>
            <a:r>
              <a:rPr lang="en-GB" sz="1300" dirty="0">
                <a:latin typeface="Trebuchet MS" panose="020B0603020202020204" pitchFamily="34" charset="0"/>
                <a:cs typeface="Times New Roman" panose="02020603050405020304" pitchFamily="18" charset="0"/>
              </a:rPr>
              <a:t>; </a:t>
            </a:r>
          </a:p>
          <a:p>
            <a:pPr marL="857250" indent="-857250" algn="just">
              <a:spcBef>
                <a:spcPts val="200"/>
              </a:spcBef>
              <a:spcAft>
                <a:spcPts val="200"/>
              </a:spcAft>
              <a:buFont typeface="Wingdings" panose="05000000000000000000" pitchFamily="2" charset="2"/>
              <a:buChar char="q"/>
            </a:pPr>
            <a:r>
              <a:rPr lang="ro-RO" sz="1300" dirty="0">
                <a:latin typeface="Trebuchet MS" panose="020B0603020202020204" pitchFamily="34" charset="0"/>
                <a:cs typeface="Times New Roman" panose="02020603050405020304" pitchFamily="18" charset="0"/>
              </a:rPr>
              <a:t>Planul de monitorizare a proiectului (Anexa.....la ghidul solicitantului)</a:t>
            </a:r>
            <a:r>
              <a:rPr lang="en-GB" sz="1300" dirty="0">
                <a:latin typeface="Trebuchet MS" panose="020B0603020202020204" pitchFamily="34" charset="0"/>
                <a:cs typeface="Times New Roman" panose="02020603050405020304" pitchFamily="18" charset="0"/>
              </a:rPr>
              <a:t>;</a:t>
            </a:r>
          </a:p>
          <a:p>
            <a:pPr marL="857250" indent="-857250" algn="just">
              <a:spcBef>
                <a:spcPts val="200"/>
              </a:spcBef>
              <a:spcAft>
                <a:spcPts val="200"/>
              </a:spcAft>
              <a:buFont typeface="Wingdings" panose="05000000000000000000" pitchFamily="2" charset="2"/>
              <a:buChar char="q"/>
            </a:pPr>
            <a:r>
              <a:rPr lang="en-US" sz="1300" dirty="0" err="1">
                <a:latin typeface="Trebuchet MS" panose="020B0603020202020204" pitchFamily="34" charset="0"/>
                <a:cs typeface="Times New Roman" panose="02020603050405020304" pitchFamily="18" charset="0"/>
              </a:rPr>
              <a:t>Dacă</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este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cazul</a:t>
            </a:r>
            <a:r>
              <a:rPr lang="en-US" sz="1300" dirty="0">
                <a:latin typeface="Trebuchet MS" panose="020B0603020202020204" pitchFamily="34" charset="0"/>
                <a:cs typeface="Times New Roman" panose="02020603050405020304" pitchFamily="18" charset="0"/>
              </a:rPr>
              <a:t>, Acord-</a:t>
            </a:r>
            <a:r>
              <a:rPr lang="en-US" sz="1300" dirty="0" err="1">
                <a:latin typeface="Trebuchet MS" panose="020B0603020202020204" pitchFamily="34" charset="0"/>
                <a:cs typeface="Times New Roman" panose="02020603050405020304" pitchFamily="18" charset="0"/>
              </a:rPr>
              <a:t>cadru</a:t>
            </a:r>
            <a:r>
              <a:rPr lang="en-US" sz="1300" dirty="0">
                <a:latin typeface="Trebuchet MS" panose="020B0603020202020204" pitchFamily="34" charset="0"/>
                <a:cs typeface="Times New Roman" panose="02020603050405020304" pitchFamily="18" charset="0"/>
              </a:rPr>
              <a:t> de </a:t>
            </a:r>
            <a:r>
              <a:rPr lang="en-US" sz="1300" dirty="0" err="1">
                <a:latin typeface="Trebuchet MS" panose="020B0603020202020204" pitchFamily="34" charset="0"/>
                <a:cs typeface="Times New Roman" panose="02020603050405020304" pitchFamily="18" charset="0"/>
              </a:rPr>
              <a:t>parteneriat</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privind</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colaborarea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dintre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administraţiile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bazinale</a:t>
            </a:r>
            <a:r>
              <a:rPr lang="en-US" sz="1300" dirty="0">
                <a:latin typeface="Trebuchet MS" panose="020B0603020202020204" pitchFamily="34" charset="0"/>
                <a:cs typeface="Times New Roman" panose="02020603050405020304" pitchFamily="18" charset="0"/>
              </a:rPr>
              <a:t> de </a:t>
            </a:r>
            <a:r>
              <a:rPr lang="en-US" sz="1300" dirty="0" err="1">
                <a:latin typeface="Trebuchet MS" panose="020B0603020202020204" pitchFamily="34" charset="0"/>
                <a:cs typeface="Times New Roman" panose="02020603050405020304" pitchFamily="18" charset="0"/>
              </a:rPr>
              <a:t>apă</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şi</a:t>
            </a:r>
            <a:r>
              <a:rPr lang="en-US" sz="1300" dirty="0">
                <a:latin typeface="Trebuchet MS" panose="020B0603020202020204" pitchFamily="34" charset="0"/>
                <a:cs typeface="Times New Roman" panose="02020603050405020304" pitchFamily="18" charset="0"/>
              </a:rPr>
              <a:t> UAT </a:t>
            </a:r>
            <a:r>
              <a:rPr lang="en-US" sz="1300" dirty="0" err="1">
                <a:latin typeface="Trebuchet MS" panose="020B0603020202020204" pitchFamily="34" charset="0"/>
                <a:cs typeface="Times New Roman" panose="02020603050405020304" pitchFamily="18" charset="0"/>
              </a:rPr>
              <a:t>Oraşul</a:t>
            </a:r>
            <a:r>
              <a:rPr lang="en-US" sz="1300" dirty="0">
                <a:latin typeface="Trebuchet MS" panose="020B0603020202020204" pitchFamily="34" charset="0"/>
                <a:cs typeface="Times New Roman" panose="02020603050405020304" pitchFamily="18" charset="0"/>
              </a:rPr>
              <a:t>/</a:t>
            </a:r>
            <a:r>
              <a:rPr lang="en-US" sz="1300" dirty="0" err="1">
                <a:latin typeface="Trebuchet MS" panose="020B0603020202020204" pitchFamily="34" charset="0"/>
                <a:cs typeface="Times New Roman" panose="02020603050405020304" pitchFamily="18" charset="0"/>
              </a:rPr>
              <a:t>Municipiul</a:t>
            </a:r>
            <a:r>
              <a:rPr lang="en-US" sz="1300" dirty="0">
                <a:latin typeface="Trebuchet MS" panose="020B0603020202020204" pitchFamily="34" charset="0"/>
                <a:cs typeface="Times New Roman" panose="02020603050405020304" pitchFamily="18" charset="0"/>
              </a:rPr>
              <a:t>/</a:t>
            </a:r>
            <a:r>
              <a:rPr lang="en-US" sz="1300" dirty="0" err="1">
                <a:latin typeface="Trebuchet MS" panose="020B0603020202020204" pitchFamily="34" charset="0"/>
                <a:cs typeface="Times New Roman" panose="02020603050405020304" pitchFamily="18" charset="0"/>
              </a:rPr>
              <a:t>Judeţul</a:t>
            </a:r>
            <a:r>
              <a:rPr lang="en-US" sz="1300" dirty="0">
                <a:latin typeface="Trebuchet MS" panose="020B0603020202020204" pitchFamily="34" charset="0"/>
                <a:cs typeface="Times New Roman" panose="02020603050405020304" pitchFamily="18" charset="0"/>
              </a:rPr>
              <a:t>/Comuna.</a:t>
            </a:r>
          </a:p>
          <a:p>
            <a:pPr marL="857250" indent="-857250" algn="just">
              <a:spcBef>
                <a:spcPts val="200"/>
              </a:spcBef>
              <a:spcAft>
                <a:spcPts val="200"/>
              </a:spcAft>
              <a:buFont typeface="Wingdings" panose="05000000000000000000" pitchFamily="2" charset="2"/>
              <a:buChar char="q"/>
            </a:pPr>
            <a:r>
              <a:rPr lang="en-US" sz="1300" dirty="0" err="1">
                <a:latin typeface="Trebuchet MS" panose="020B0603020202020204" pitchFamily="34" charset="0"/>
                <a:cs typeface="Times New Roman" panose="02020603050405020304" pitchFamily="18" charset="0"/>
              </a:rPr>
              <a:t>Documente</a:t>
            </a:r>
            <a:r>
              <a:rPr lang="en-US" sz="1300" dirty="0">
                <a:latin typeface="Trebuchet MS" panose="020B0603020202020204" pitchFamily="34" charset="0"/>
                <a:cs typeface="Times New Roman" panose="02020603050405020304" pitchFamily="18" charset="0"/>
              </a:rPr>
              <a:t> justificative din care </a:t>
            </a:r>
            <a:r>
              <a:rPr lang="en-US" sz="1300" dirty="0" err="1">
                <a:latin typeface="Trebuchet MS" panose="020B0603020202020204" pitchFamily="34" charset="0"/>
                <a:cs typeface="Times New Roman" panose="02020603050405020304" pitchFamily="18" charset="0"/>
              </a:rPr>
              <a:t>sa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reiasa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incadrarea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proiectului</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intr</a:t>
            </a:r>
            <a:r>
              <a:rPr lang="en-US" sz="1300" dirty="0">
                <a:latin typeface="Trebuchet MS" panose="020B0603020202020204" pitchFamily="34" charset="0"/>
                <a:cs typeface="Times New Roman" panose="02020603050405020304" pitchFamily="18" charset="0"/>
              </a:rPr>
              <a:t>-o zona de </a:t>
            </a:r>
            <a:r>
              <a:rPr lang="en-US" sz="1300" dirty="0" err="1">
                <a:latin typeface="Trebuchet MS" panose="020B0603020202020204" pitchFamily="34" charset="0"/>
                <a:cs typeface="Times New Roman" panose="02020603050405020304" pitchFamily="18" charset="0"/>
              </a:rPr>
              <a:t>regenerare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urbana</a:t>
            </a:r>
            <a:r>
              <a:rPr lang="en-US" sz="1300" dirty="0">
                <a:latin typeface="Trebuchet MS" panose="020B0603020202020204" pitchFamily="34" charset="0"/>
                <a:cs typeface="Times New Roman" panose="02020603050405020304" pitchFamily="18" charset="0"/>
              </a:rPr>
              <a:t>, conform OUG 183/2023, </a:t>
            </a:r>
            <a:r>
              <a:rPr lang="en-US" sz="1300" dirty="0" err="1">
                <a:latin typeface="Trebuchet MS" panose="020B0603020202020204" pitchFamily="34" charset="0"/>
                <a:cs typeface="Times New Roman" panose="02020603050405020304" pitchFamily="18" charset="0"/>
              </a:rPr>
              <a:t>respectiv</a:t>
            </a:r>
            <a:r>
              <a:rPr lang="en-US" sz="1300" dirty="0">
                <a:latin typeface="Trebuchet MS" panose="020B0603020202020204" pitchFamily="34" charset="0"/>
                <a:cs typeface="Times New Roman" panose="02020603050405020304" pitchFamily="18" charset="0"/>
              </a:rPr>
              <a:t> extras din PUG </a:t>
            </a:r>
            <a:r>
              <a:rPr lang="en-US" sz="1300" dirty="0" err="1">
                <a:latin typeface="Trebuchet MS" panose="020B0603020202020204" pitchFamily="34" charset="0"/>
                <a:cs typeface="Times New Roman" panose="02020603050405020304" pitchFamily="18" charset="0"/>
              </a:rPr>
              <a:t>sau</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studiu</a:t>
            </a:r>
            <a:r>
              <a:rPr lang="en-US" sz="1300" dirty="0">
                <a:latin typeface="Trebuchet MS" panose="020B0603020202020204" pitchFamily="34" charset="0"/>
                <a:cs typeface="Times New Roman" panose="02020603050405020304" pitchFamily="18" charset="0"/>
              </a:rPr>
              <a:t> de </a:t>
            </a:r>
            <a:r>
              <a:rPr lang="en-US" sz="1300" dirty="0" err="1">
                <a:latin typeface="Trebuchet MS" panose="020B0603020202020204" pitchFamily="34" charset="0"/>
                <a:cs typeface="Times New Roman" panose="02020603050405020304" pitchFamily="18" charset="0"/>
              </a:rPr>
              <a:t>specialitate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referitor</a:t>
            </a:r>
            <a:r>
              <a:rPr lang="en-US" sz="1300" dirty="0">
                <a:latin typeface="Trebuchet MS" panose="020B0603020202020204" pitchFamily="34" charset="0"/>
                <a:cs typeface="Times New Roman" panose="02020603050405020304" pitchFamily="18" charset="0"/>
              </a:rPr>
              <a:t> la </a:t>
            </a:r>
            <a:r>
              <a:rPr lang="en-US" sz="1300" dirty="0" err="1">
                <a:latin typeface="Trebuchet MS" panose="020B0603020202020204" pitchFamily="34" charset="0"/>
                <a:cs typeface="Times New Roman" panose="02020603050405020304" pitchFamily="18" charset="0"/>
              </a:rPr>
              <a:t>delimitarea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unei</a:t>
            </a:r>
            <a:r>
              <a:rPr lang="en-US" sz="1300" dirty="0">
                <a:latin typeface="Trebuchet MS" panose="020B0603020202020204" pitchFamily="34" charset="0"/>
                <a:cs typeface="Times New Roman" panose="02020603050405020304" pitchFamily="18" charset="0"/>
              </a:rPr>
              <a:t> zone de </a:t>
            </a:r>
            <a:r>
              <a:rPr lang="en-US" sz="1300" dirty="0" err="1">
                <a:latin typeface="Trebuchet MS" panose="020B0603020202020204" pitchFamily="34" charset="0"/>
                <a:cs typeface="Times New Roman" panose="02020603050405020304" pitchFamily="18" charset="0"/>
              </a:rPr>
              <a:t>regenerare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urbana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Documentele</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vor</a:t>
            </a:r>
            <a:r>
              <a:rPr lang="en-US" sz="1300" dirty="0">
                <a:latin typeface="Trebuchet MS" panose="020B0603020202020204" pitchFamily="34" charset="0"/>
                <a:cs typeface="Times New Roman" panose="02020603050405020304" pitchFamily="18" charset="0"/>
              </a:rPr>
              <a:t> fi </a:t>
            </a:r>
            <a:r>
              <a:rPr lang="en-US" sz="1300" dirty="0" err="1">
                <a:latin typeface="Trebuchet MS" panose="020B0603020202020204" pitchFamily="34" charset="0"/>
                <a:cs typeface="Times New Roman" panose="02020603050405020304" pitchFamily="18" charset="0"/>
              </a:rPr>
              <a:t>insotite</a:t>
            </a:r>
            <a:r>
              <a:rPr lang="en-US" sz="1300" dirty="0">
                <a:latin typeface="Trebuchet MS" panose="020B0603020202020204" pitchFamily="34" charset="0"/>
                <a:cs typeface="Times New Roman" panose="02020603050405020304" pitchFamily="18" charset="0"/>
              </a:rPr>
              <a:t> de </a:t>
            </a:r>
            <a:r>
              <a:rPr lang="en-US" sz="1300" dirty="0" err="1">
                <a:latin typeface="Trebuchet MS" panose="020B0603020202020204" pitchFamily="34" charset="0"/>
                <a:cs typeface="Times New Roman" panose="02020603050405020304" pitchFamily="18" charset="0"/>
              </a:rPr>
              <a:t>Hotararea</a:t>
            </a:r>
            <a:r>
              <a:rPr lang="en-US" sz="1300" dirty="0">
                <a:latin typeface="Trebuchet MS" panose="020B0603020202020204" pitchFamily="34" charset="0"/>
                <a:cs typeface="Times New Roman" panose="02020603050405020304" pitchFamily="18" charset="0"/>
              </a:rPr>
              <a:t> </a:t>
            </a:r>
            <a:r>
              <a:rPr lang="en-US" sz="1300" dirty="0" err="1">
                <a:latin typeface="Trebuchet MS" panose="020B0603020202020204" pitchFamily="34" charset="0"/>
                <a:cs typeface="Times New Roman" panose="02020603050405020304" pitchFamily="18" charset="0"/>
              </a:rPr>
              <a:t>Consiliului</a:t>
            </a:r>
            <a:r>
              <a:rPr lang="en-US" sz="1300" dirty="0">
                <a:latin typeface="Trebuchet MS" panose="020B0603020202020204" pitchFamily="34" charset="0"/>
                <a:cs typeface="Times New Roman" panose="02020603050405020304" pitchFamily="18" charset="0"/>
              </a:rPr>
              <a:t> Local de </a:t>
            </a:r>
            <a:r>
              <a:rPr lang="en-US" sz="1300" dirty="0" err="1">
                <a:latin typeface="Trebuchet MS" panose="020B0603020202020204" pitchFamily="34" charset="0"/>
                <a:cs typeface="Times New Roman" panose="02020603050405020304" pitchFamily="18" charset="0"/>
              </a:rPr>
              <a:t>aprobare</a:t>
            </a:r>
            <a:r>
              <a:rPr lang="en-US" sz="1300" dirty="0">
                <a:latin typeface="Trebuchet MS" panose="020B0603020202020204" pitchFamily="34" charset="0"/>
                <a:cs typeface="Times New Roman" panose="02020603050405020304" pitchFamily="18" charset="0"/>
              </a:rPr>
              <a:t> a </a:t>
            </a:r>
            <a:r>
              <a:rPr lang="en-US" sz="1300" dirty="0" err="1">
                <a:latin typeface="Trebuchet MS" panose="020B0603020202020204" pitchFamily="34" charset="0"/>
                <a:cs typeface="Times New Roman" panose="02020603050405020304" pitchFamily="18" charset="0"/>
              </a:rPr>
              <a:t>acestora</a:t>
            </a:r>
            <a:r>
              <a:rPr lang="en-US" sz="1300" dirty="0">
                <a:latin typeface="Trebuchet MS" panose="020B0603020202020204" pitchFamily="34" charset="0"/>
                <a:cs typeface="Times New Roman" panose="02020603050405020304" pitchFamily="18" charset="0"/>
              </a:rPr>
              <a:t>. </a:t>
            </a:r>
          </a:p>
        </p:txBody>
      </p:sp>
      <p:sp>
        <p:nvSpPr>
          <p:cNvPr id="3" name="object 3">
            <a:extLst>
              <a:ext uri="{FF2B5EF4-FFF2-40B4-BE49-F238E27FC236}">
                <a16:creationId xmlns:a16="http://schemas.microsoft.com/office/drawing/2014/main" id="{E0A0B222-3380-3CB7-4EFA-0D29DB8EDCBF}"/>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8ACE7C63-BFF6-18C8-C61F-DE48BDB41648}"/>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6" name="Picture 5">
            <a:extLst>
              <a:ext uri="{FF2B5EF4-FFF2-40B4-BE49-F238E27FC236}">
                <a16:creationId xmlns:a16="http://schemas.microsoft.com/office/drawing/2014/main" id="{F9FB56F6-7E8E-6D16-2C11-1ABA62F18573}"/>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4" name="Picture 3">
            <a:extLst>
              <a:ext uri="{FF2B5EF4-FFF2-40B4-BE49-F238E27FC236}">
                <a16:creationId xmlns:a16="http://schemas.microsoft.com/office/drawing/2014/main" id="{5A8644A7-1E90-A639-B7DA-ABB43E1D0810}"/>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2696636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B859-5604-4B16-A304-C0AEEBB1599E}"/>
              </a:ext>
            </a:extLst>
          </p:cNvPr>
          <p:cNvSpPr>
            <a:spLocks noGrp="1"/>
          </p:cNvSpPr>
          <p:nvPr>
            <p:ph type="ctrTitle"/>
          </p:nvPr>
        </p:nvSpPr>
        <p:spPr>
          <a:xfrm>
            <a:off x="515389" y="340450"/>
            <a:ext cx="6858000" cy="350097"/>
          </a:xfrm>
        </p:spPr>
        <p:txBody>
          <a:bodyPr anchor="t">
            <a:noAutofit/>
          </a:bodyPr>
          <a:lstStyle/>
          <a:p>
            <a:pPr marL="257175" indent="-257175" algn="just">
              <a:spcBef>
                <a:spcPts val="450"/>
              </a:spcBef>
              <a:spcAft>
                <a:spcPts val="450"/>
              </a:spcAft>
              <a:buFont typeface="+mj-lt"/>
              <a:buAutoNum type="alphaUcPeriod"/>
            </a:pPr>
            <a:r>
              <a:rPr lang="ro-RO" sz="1600" b="1" u="sng" dirty="0">
                <a:ea typeface="Times New Roman" panose="02020603050405020304" pitchFamily="18" charset="0"/>
                <a:cs typeface="Times New Roman" panose="02020603050405020304" pitchFamily="18" charset="0"/>
              </a:rPr>
              <a:t>Criterii de selectie</a:t>
            </a:r>
            <a:endParaRPr lang="en-US" sz="1600" dirty="0">
              <a:ea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234932" y="897235"/>
            <a:ext cx="11722136" cy="5017023"/>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5563" indent="-55563" algn="l">
              <a:spcBef>
                <a:spcPts val="450"/>
              </a:spcBef>
              <a:spcAft>
                <a:spcPts val="450"/>
              </a:spcAft>
              <a:buAutoNum type="romanUcPeriod"/>
            </a:pPr>
            <a:r>
              <a:rPr lang="it-IT" sz="1300" b="1" dirty="0">
                <a:latin typeface="Trebuchet MS" panose="020B0603020202020204" pitchFamily="34" charset="0"/>
                <a:ea typeface="Times New Roman" panose="02020603050405020304" pitchFamily="18" charset="0"/>
                <a:cs typeface="Times New Roman" panose="02020603050405020304" pitchFamily="18" charset="0"/>
              </a:rPr>
              <a:t> Contribuția proiectului la realizarea obiectivului specific – 55 pct.</a:t>
            </a:r>
          </a:p>
          <a:p>
            <a:pPr marL="342900" indent="-342900" algn="l">
              <a:spcBef>
                <a:spcPts val="0"/>
              </a:spcBef>
              <a:buAutoNum type="arabicPeriod"/>
            </a:pPr>
            <a:r>
              <a:rPr lang="ro-RO" sz="1300" b="1" dirty="0" err="1">
                <a:latin typeface="Trebuchet MS" panose="020B0603020202020204" pitchFamily="34" charset="0"/>
                <a:ea typeface="Times New Roman" panose="02020603050405020304" pitchFamily="18" charset="0"/>
                <a:cs typeface="Times New Roman" panose="02020603050405020304" pitchFamily="18" charset="0"/>
              </a:rPr>
              <a:t>Numar</a:t>
            </a:r>
            <a:r>
              <a:rPr lang="ro-RO" sz="1300" b="1" dirty="0">
                <a:latin typeface="Trebuchet MS" panose="020B0603020202020204" pitchFamily="34" charset="0"/>
                <a:ea typeface="Times New Roman" panose="02020603050405020304" pitchFamily="18" charset="0"/>
                <a:cs typeface="Times New Roman" panose="02020603050405020304" pitchFamily="18" charset="0"/>
              </a:rPr>
              <a:t> anual estimat de vizitatori ai siturilor culturale si turistice care </a:t>
            </a:r>
            <a:r>
              <a:rPr lang="ro-RO" sz="1300" b="1" dirty="0" err="1">
                <a:latin typeface="Trebuchet MS" panose="020B0603020202020204" pitchFamily="34" charset="0"/>
                <a:ea typeface="Times New Roman" panose="02020603050405020304" pitchFamily="18" charset="0"/>
                <a:cs typeface="Times New Roman" panose="02020603050405020304" pitchFamily="18" charset="0"/>
              </a:rPr>
              <a:t>beneficiaza</a:t>
            </a:r>
            <a:r>
              <a:rPr lang="ro-RO" sz="1300" b="1" dirty="0">
                <a:latin typeface="Trebuchet MS" panose="020B0603020202020204" pitchFamily="34" charset="0"/>
                <a:ea typeface="Times New Roman" panose="02020603050405020304" pitchFamily="18" charset="0"/>
                <a:cs typeface="Times New Roman" panose="02020603050405020304" pitchFamily="18" charset="0"/>
              </a:rPr>
              <a:t> de sprijin raportat la </a:t>
            </a:r>
            <a:r>
              <a:rPr lang="ro-RO" sz="1300" b="1" dirty="0" err="1">
                <a:latin typeface="Trebuchet MS" panose="020B0603020202020204" pitchFamily="34" charset="0"/>
                <a:ea typeface="Times New Roman" panose="02020603050405020304" pitchFamily="18" charset="0"/>
                <a:cs typeface="Times New Roman" panose="02020603050405020304" pitchFamily="18" charset="0"/>
              </a:rPr>
              <a:t>populatia</a:t>
            </a:r>
            <a:r>
              <a:rPr lang="ro-RO" sz="1300" b="1" dirty="0">
                <a:latin typeface="Trebuchet MS" panose="020B0603020202020204" pitchFamily="34" charset="0"/>
                <a:ea typeface="Times New Roman" panose="02020603050405020304" pitchFamily="18" charset="0"/>
                <a:cs typeface="Times New Roman" panose="02020603050405020304" pitchFamily="18" charset="0"/>
              </a:rPr>
              <a:t> totala a solicitantului este</a:t>
            </a:r>
            <a:r>
              <a:rPr lang="en-GB" sz="1300" b="1" dirty="0">
                <a:latin typeface="Trebuchet MS" panose="020B0603020202020204" pitchFamily="34" charset="0"/>
                <a:ea typeface="Times New Roman" panose="02020603050405020304" pitchFamily="18" charset="0"/>
                <a:cs typeface="Times New Roman" panose="02020603050405020304" pitchFamily="18" charset="0"/>
              </a:rPr>
              <a:t> - 20 pct.</a:t>
            </a:r>
          </a:p>
          <a:p>
            <a:pPr marL="342900" indent="-342900" algn="just">
              <a:spcBef>
                <a:spcPts val="0"/>
              </a:spcBef>
              <a:buAutoNum type="alphaLcPeriod"/>
            </a:pPr>
            <a:r>
              <a:rPr lang="fr-FR" sz="1300" dirty="0">
                <a:latin typeface="Trebuchet MS" panose="020B0603020202020204" pitchFamily="34" charset="0"/>
                <a:ea typeface="Times New Roman" panose="02020603050405020304" pitchFamily="18" charset="0"/>
                <a:cs typeface="Times New Roman" panose="02020603050405020304" pitchFamily="18" charset="0"/>
              </a:rPr>
              <a:t>mai </a:t>
            </a:r>
            <a:r>
              <a:rPr lang="fr-FR" sz="1300" dirty="0" err="1">
                <a:latin typeface="Trebuchet MS" panose="020B0603020202020204" pitchFamily="34" charset="0"/>
                <a:ea typeface="Times New Roman" panose="02020603050405020304" pitchFamily="18" charset="0"/>
                <a:cs typeface="Times New Roman" panose="02020603050405020304" pitchFamily="18" charset="0"/>
              </a:rPr>
              <a:t>mic</a:t>
            </a:r>
            <a:r>
              <a:rPr lang="fr-FR" sz="1300" dirty="0">
                <a:latin typeface="Trebuchet MS" panose="020B0603020202020204" pitchFamily="34" charset="0"/>
                <a:ea typeface="Times New Roman" panose="02020603050405020304" pitchFamily="18" charset="0"/>
                <a:cs typeface="Times New Roman" panose="02020603050405020304" pitchFamily="18" charset="0"/>
              </a:rPr>
              <a:t> de 10%</a:t>
            </a:r>
            <a:r>
              <a:rPr lang="en-GB" sz="1300" dirty="0">
                <a:latin typeface="Trebuchet MS" panose="020B0603020202020204" pitchFamily="34" charset="0"/>
                <a:ea typeface="Times New Roman" panose="02020603050405020304" pitchFamily="18" charset="0"/>
                <a:cs typeface="Times New Roman" panose="02020603050405020304" pitchFamily="18" charset="0"/>
              </a:rPr>
              <a:t> – 10 pct.</a:t>
            </a:r>
          </a:p>
          <a:p>
            <a:pPr marL="342900" indent="-342900" algn="just">
              <a:spcBef>
                <a:spcPts val="0"/>
              </a:spcBef>
              <a:buAutoNum type="alphaLcPeriod"/>
            </a:pPr>
            <a:r>
              <a:rPr lang="it-IT" sz="1300" dirty="0">
                <a:latin typeface="Trebuchet MS" panose="020B0603020202020204" pitchFamily="34" charset="0"/>
                <a:ea typeface="Times New Roman" panose="02020603050405020304" pitchFamily="18" charset="0"/>
                <a:cs typeface="Times New Roman" panose="02020603050405020304" pitchFamily="18" charset="0"/>
              </a:rPr>
              <a:t>intre 10 % si 15 % </a:t>
            </a:r>
            <a:r>
              <a:rPr lang="en-GB" sz="1300" dirty="0">
                <a:latin typeface="Trebuchet MS" panose="020B0603020202020204" pitchFamily="34" charset="0"/>
                <a:ea typeface="Times New Roman" panose="02020603050405020304" pitchFamily="18" charset="0"/>
                <a:cs typeface="Times New Roman" panose="02020603050405020304" pitchFamily="18" charset="0"/>
              </a:rPr>
              <a:t>– 15 pct.</a:t>
            </a:r>
          </a:p>
          <a:p>
            <a:pPr marL="342900" indent="-342900" algn="just">
              <a:spcBef>
                <a:spcPts val="0"/>
              </a:spcBef>
              <a:buAutoNum type="alphaLcPeriod"/>
            </a:pPr>
            <a:r>
              <a:rPr lang="en-US" sz="1300" dirty="0" err="1">
                <a:latin typeface="Trebuchet MS" panose="020B0603020202020204" pitchFamily="34" charset="0"/>
                <a:ea typeface="Times New Roman" panose="02020603050405020304" pitchFamily="18" charset="0"/>
                <a:cs typeface="Times New Roman" panose="02020603050405020304" pitchFamily="18" charset="0"/>
              </a:rPr>
              <a:t>mai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mare de 15 % - 20 pct</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a:t>
            </a:r>
          </a:p>
          <a:p>
            <a:pPr algn="just">
              <a:spcBef>
                <a:spcPts val="0"/>
              </a:spcBef>
            </a:pP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US" sz="1300" b="1" dirty="0">
                <a:latin typeface="Trebuchet MS" panose="020B0603020202020204" pitchFamily="34" charset="0"/>
                <a:ea typeface="Times New Roman" panose="02020603050405020304" pitchFamily="18" charset="0"/>
                <a:cs typeface="Times New Roman" panose="02020603050405020304" pitchFamily="18" charset="0"/>
              </a:rPr>
              <a:t>2.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Proiectul</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prevede</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investitii</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destinate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revitalizarii</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si</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regenerarii</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urbane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fizice</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in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spații</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urbane cu o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suprafata</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totală</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  15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puncte</a:t>
            </a: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US" sz="1300" b="1" dirty="0">
                <a:latin typeface="Trebuchet MS" panose="020B0603020202020204" pitchFamily="34" charset="0"/>
                <a:ea typeface="Times New Roman" panose="02020603050405020304" pitchFamily="18" charset="0"/>
                <a:cs typeface="Times New Roman" panose="02020603050405020304" pitchFamily="18" charset="0"/>
              </a:rPr>
              <a:t>a. ≥ 2000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mp</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 15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puncte</a:t>
            </a: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US" sz="1300" b="1" dirty="0">
                <a:latin typeface="Trebuchet MS" panose="020B0603020202020204" pitchFamily="34" charset="0"/>
                <a:ea typeface="Times New Roman" panose="02020603050405020304" pitchFamily="18" charset="0"/>
                <a:cs typeface="Times New Roman" panose="02020603050405020304" pitchFamily="18" charset="0"/>
              </a:rPr>
              <a:t>b.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intre</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1000 – 1999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mp</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 10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puncte</a:t>
            </a: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US" sz="1300" b="1" dirty="0">
                <a:latin typeface="Trebuchet MS" panose="020B0603020202020204" pitchFamily="34" charset="0"/>
                <a:ea typeface="Times New Roman" panose="02020603050405020304" pitchFamily="18" charset="0"/>
                <a:cs typeface="Times New Roman" panose="02020603050405020304" pitchFamily="18" charset="0"/>
              </a:rPr>
              <a:t>c. &lt;1000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mp</a:t>
            </a:r>
            <a:r>
              <a:rPr lang="en-US" sz="1300" b="1" dirty="0">
                <a:latin typeface="Trebuchet MS" panose="020B0603020202020204" pitchFamily="34" charset="0"/>
                <a:ea typeface="Times New Roman" panose="02020603050405020304" pitchFamily="18" charset="0"/>
                <a:cs typeface="Times New Roman" panose="02020603050405020304" pitchFamily="18" charset="0"/>
              </a:rPr>
              <a:t> – 5 </a:t>
            </a:r>
            <a:r>
              <a:rPr lang="en-US" sz="1300" b="1" dirty="0" err="1">
                <a:latin typeface="Trebuchet MS" panose="020B0603020202020204" pitchFamily="34" charset="0"/>
                <a:ea typeface="Times New Roman" panose="02020603050405020304" pitchFamily="18" charset="0"/>
                <a:cs typeface="Times New Roman" panose="02020603050405020304" pitchFamily="18" charset="0"/>
              </a:rPr>
              <a:t>puncte</a:t>
            </a: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algn="l">
              <a:lnSpc>
                <a:spcPct val="107000"/>
              </a:lnSpc>
              <a:spcBef>
                <a:spcPts val="0"/>
              </a:spcBef>
              <a:spcAft>
                <a:spcPts val="600"/>
              </a:spcAft>
            </a:pPr>
            <a:r>
              <a:rPr lang="en-US" sz="1300" b="1" dirty="0">
                <a:latin typeface="Trebuchet MS" panose="020B0603020202020204" pitchFamily="34" charset="0"/>
                <a:cs typeface="Times New Roman" panose="02020603050405020304" pitchFamily="18" charset="0"/>
              </a:rPr>
              <a:t>3. </a:t>
            </a:r>
            <a:r>
              <a:rPr lang="ro-RO" sz="1300" b="1" dirty="0" err="1">
                <a:latin typeface="Trebuchet MS" panose="020B0603020202020204" pitchFamily="34" charset="0"/>
                <a:cs typeface="Times New Roman" panose="02020603050405020304" pitchFamily="18" charset="0"/>
              </a:rPr>
              <a:t>Investitiile</a:t>
            </a:r>
            <a:r>
              <a:rPr lang="it-IT" sz="1300" b="1" dirty="0">
                <a:latin typeface="Trebuchet MS" panose="020B0603020202020204" pitchFamily="34" charset="0"/>
                <a:ea typeface="Times New Roman" panose="02020603050405020304" pitchFamily="18" charset="0"/>
                <a:cs typeface="Calibri" panose="020F0502020204030204" pitchFamily="34" charset="0"/>
              </a:rPr>
              <a:t> prevazute in proiect vizeaza teritoriul Zona Metropolitana/ Zona Urbana Functionala – 5 pct.</a:t>
            </a:r>
          </a:p>
          <a:p>
            <a:pPr marL="342900" indent="-342900" algn="just">
              <a:spcBef>
                <a:spcPts val="0"/>
              </a:spcBef>
              <a:buAutoNum type="alphaLcParenR"/>
            </a:pPr>
            <a:r>
              <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DA – 5 pct</a:t>
            </a:r>
          </a:p>
          <a:p>
            <a:pPr marL="342900" indent="-342900" algn="just">
              <a:spcBef>
                <a:spcPts val="0"/>
              </a:spcBef>
              <a:buAutoNum type="alphaLcParenR"/>
            </a:pPr>
            <a:r>
              <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Nu – 0 pct</a:t>
            </a:r>
          </a:p>
          <a:p>
            <a:pPr algn="l">
              <a:spcBef>
                <a:spcPts val="0"/>
              </a:spcBef>
            </a:pPr>
            <a:endParaRPr lang="it-IT" sz="1300" b="1" dirty="0">
              <a:solidFill>
                <a:srgbClr val="000000"/>
              </a:solidFill>
              <a:latin typeface="Trebuchet MS" panose="020B0603020202020204" pitchFamily="34" charset="0"/>
              <a:ea typeface="Times New Roman" panose="02020603050405020304" pitchFamily="18" charset="0"/>
              <a:cs typeface="Calibri" panose="020F0502020204030204" pitchFamily="34" charset="0"/>
            </a:endParaRPr>
          </a:p>
          <a:p>
            <a:pPr algn="l">
              <a:spcBef>
                <a:spcPts val="0"/>
              </a:spcBef>
            </a:pPr>
            <a:r>
              <a:rPr lang="pt-BR" sz="1300" b="1"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4. Proiectul deserveste inclusiv o zona marginalizata? 5 pct.</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gn="just">
              <a:spcBef>
                <a:spcPts val="450"/>
              </a:spcBef>
              <a:buAutoNum type="alphaLcPeriod"/>
            </a:pPr>
            <a:r>
              <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Proiectul deserveste inclusiv o zona marginalizata – 5 pct.</a:t>
            </a:r>
          </a:p>
          <a:p>
            <a:pPr marL="342900" indent="-342900" algn="just">
              <a:spcBef>
                <a:spcPts val="450"/>
              </a:spcBef>
              <a:buAutoNum type="alphaLcPeriod"/>
            </a:pPr>
            <a:r>
              <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Proiectul nu deserveste o zona marginalizata – 0 pct.</a:t>
            </a:r>
          </a:p>
          <a:p>
            <a:pPr algn="just">
              <a:spcBef>
                <a:spcPts val="450"/>
              </a:spcBef>
            </a:pPr>
            <a:endPar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endParaRPr>
          </a:p>
          <a:p>
            <a:pPr algn="l">
              <a:spcBef>
                <a:spcPts val="450"/>
              </a:spcBef>
            </a:pPr>
            <a:r>
              <a:rPr lang="it-IT" sz="1300" b="1"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5. Indicele Dezvoltării Umane Locale (IDUL) – 10 pct.</a:t>
            </a:r>
          </a:p>
          <a:p>
            <a:pPr marL="342900" indent="-342900" algn="just">
              <a:spcBef>
                <a:spcPts val="450"/>
              </a:spcBef>
              <a:buAutoNum type="alphaLcPeriod"/>
            </a:pPr>
            <a:r>
              <a:rPr lang="pt-BR"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Indicele Dezvoltării Umane Locale (IDUL) pentru municipiu resedinta de judet are o valoare ≤ 95.00  - 10 pct.</a:t>
            </a:r>
          </a:p>
          <a:p>
            <a:pPr marL="342900" indent="-342900" algn="just">
              <a:spcBef>
                <a:spcPts val="450"/>
              </a:spcBef>
              <a:buAutoNum type="alphaLcPeriod"/>
            </a:pPr>
            <a:r>
              <a:rPr lang="pt-BR"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Indicele Dezvoltării Umane Locale (IDUL) pentru municipiu resedinta de judet are o valoare &gt;95.00  - 5 pct.</a:t>
            </a:r>
            <a:endParaRPr lang="it-IT" sz="1300" dirty="0">
              <a:solidFill>
                <a:srgbClr val="000000"/>
              </a:solidFill>
              <a:latin typeface="Trebuchet MS" panose="020B0603020202020204" pitchFamily="34" charset="0"/>
              <a:ea typeface="Times New Roman" panose="02020603050405020304" pitchFamily="18" charset="0"/>
              <a:cs typeface="Calibri" panose="020F0502020204030204" pitchFamily="34" charset="0"/>
            </a:endParaRPr>
          </a:p>
          <a:p>
            <a:pPr marL="257175" indent="-257175" algn="l">
              <a:spcBef>
                <a:spcPts val="450"/>
              </a:spcBef>
              <a:spcAft>
                <a:spcPts val="450"/>
              </a:spcAft>
              <a:buFont typeface="+mj-lt"/>
              <a:buAutoNum type="arabicPeriod"/>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E0A0B222-3380-3CB7-4EFA-0D29DB8EDCBF}"/>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8ACE7C63-BFF6-18C8-C61F-DE48BDB41648}"/>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6" name="Picture 5">
            <a:extLst>
              <a:ext uri="{FF2B5EF4-FFF2-40B4-BE49-F238E27FC236}">
                <a16:creationId xmlns:a16="http://schemas.microsoft.com/office/drawing/2014/main" id="{F9FB56F6-7E8E-6D16-2C11-1ABA62F18573}"/>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4" name="Picture 3">
            <a:extLst>
              <a:ext uri="{FF2B5EF4-FFF2-40B4-BE49-F238E27FC236}">
                <a16:creationId xmlns:a16="http://schemas.microsoft.com/office/drawing/2014/main" id="{5A8644A7-1E90-A639-B7DA-ABB43E1D0810}"/>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2397240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7B0EC89-AAC6-CD6E-1E29-10E8C6E5EF98}"/>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4" name="object 2">
            <a:extLst>
              <a:ext uri="{FF2B5EF4-FFF2-40B4-BE49-F238E27FC236}">
                <a16:creationId xmlns:a16="http://schemas.microsoft.com/office/drawing/2014/main" id="{035400BD-EBBE-DA9E-A564-8FFEC49F3E63}"/>
              </a:ext>
            </a:extLst>
          </p:cNvPr>
          <p:cNvSpPr/>
          <p:nvPr/>
        </p:nvSpPr>
        <p:spPr>
          <a:xfrm>
            <a:off x="5693924" y="5197150"/>
            <a:ext cx="6498075" cy="1658713"/>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sp>
        <p:nvSpPr>
          <p:cNvPr id="8" name="Title 1">
            <a:extLst>
              <a:ext uri="{FF2B5EF4-FFF2-40B4-BE49-F238E27FC236}">
                <a16:creationId xmlns:a16="http://schemas.microsoft.com/office/drawing/2014/main" id="{C0724F75-8F36-48B6-A79C-0116EFE59D86}"/>
              </a:ext>
            </a:extLst>
          </p:cNvPr>
          <p:cNvSpPr txBox="1">
            <a:spLocks/>
          </p:cNvSpPr>
          <p:nvPr/>
        </p:nvSpPr>
        <p:spPr>
          <a:xfrm>
            <a:off x="2667000" y="3377460"/>
            <a:ext cx="6858000" cy="1451853"/>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just">
              <a:buFont typeface="Arial" panose="020B0604020202020204" pitchFamily="34" charset="0"/>
              <a:buChar char="•"/>
            </a:pPr>
            <a:endParaRPr lang="en-US" sz="1650" b="1" dirty="0">
              <a:latin typeface="Trebuchet MS" panose="020B0603020202020204"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236599" y="833957"/>
            <a:ext cx="11718802" cy="5789298"/>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it-IT" sz="1300" b="1" dirty="0">
                <a:latin typeface="Trebuchet MS" panose="020B0603020202020204" pitchFamily="34" charset="0"/>
                <a:ea typeface="Times New Roman" panose="02020603050405020304" pitchFamily="18" charset="0"/>
                <a:cs typeface="Times New Roman" panose="02020603050405020304" pitchFamily="18" charset="0"/>
              </a:rPr>
              <a:t>II. Calitatea si sustenabilitatea proiectului – 45 pct.</a:t>
            </a: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Font typeface="+mj-lt"/>
              <a:buAutoNum type="arabicPeriod"/>
            </a:pPr>
            <a:r>
              <a:rPr lang="ro-RO" sz="1300" b="1" u="none" strike="noStrike" dirty="0">
                <a:effectLst/>
                <a:latin typeface="Trebuchet MS" panose="020B0603020202020204" pitchFamily="34" charset="0"/>
                <a:ea typeface="Times New Roman" panose="02020603050405020304" pitchFamily="18" charset="0"/>
                <a:cs typeface="Calibri" panose="020F0502020204030204" pitchFamily="34" charset="0"/>
              </a:rPr>
              <a:t>Complementaritatea </a:t>
            </a:r>
            <a:r>
              <a:rPr lang="ro-RO" sz="1300" b="1" u="none" strike="noStrike" dirty="0" err="1">
                <a:effectLst/>
                <a:latin typeface="Trebuchet MS" panose="020B0603020202020204" pitchFamily="34" charset="0"/>
                <a:ea typeface="Times New Roman" panose="02020603050405020304" pitchFamily="18" charset="0"/>
                <a:cs typeface="Calibri" panose="020F0502020204030204" pitchFamily="34" charset="0"/>
              </a:rPr>
              <a:t>investitiei</a:t>
            </a:r>
            <a:r>
              <a:rPr lang="ro-RO" sz="1300" b="1" u="none" strike="noStrike" dirty="0">
                <a:effectLst/>
                <a:latin typeface="Trebuchet MS" panose="020B0603020202020204" pitchFamily="34" charset="0"/>
                <a:ea typeface="Times New Roman" panose="02020603050405020304" pitchFamily="18" charset="0"/>
                <a:cs typeface="Calibri" panose="020F0502020204030204" pitchFamily="34" charset="0"/>
              </a:rPr>
              <a:t> cu alte investiții realizate din </a:t>
            </a:r>
            <a:r>
              <a:rPr lang="ro-RO" sz="1300" b="1" u="none" strike="noStrike" dirty="0" err="1">
                <a:effectLst/>
                <a:latin typeface="Trebuchet MS" panose="020B0603020202020204" pitchFamily="34" charset="0"/>
                <a:ea typeface="Times New Roman" panose="02020603050405020304" pitchFamily="18" charset="0"/>
                <a:cs typeface="Calibri" panose="020F0502020204030204" pitchFamily="34" charset="0"/>
              </a:rPr>
              <a:t>prioritati</a:t>
            </a:r>
            <a:r>
              <a:rPr lang="ro-RO" sz="1300" b="1" u="none" strike="noStrike" dirty="0">
                <a:effectLst/>
                <a:latin typeface="Trebuchet MS" panose="020B0603020202020204" pitchFamily="34" charset="0"/>
                <a:ea typeface="Times New Roman" panose="02020603050405020304" pitchFamily="18" charset="0"/>
                <a:cs typeface="Calibri" panose="020F0502020204030204" pitchFamily="34" charset="0"/>
              </a:rPr>
              <a:t> ale POR, precum </a:t>
            </a:r>
            <a:r>
              <a:rPr lang="ro-RO" sz="1300" b="1" u="none" strike="noStrike" dirty="0" err="1">
                <a:effectLst/>
                <a:latin typeface="Trebuchet MS" panose="020B0603020202020204" pitchFamily="34" charset="0"/>
                <a:ea typeface="Times New Roman" panose="02020603050405020304" pitchFamily="18" charset="0"/>
                <a:cs typeface="Calibri" panose="020F0502020204030204" pitchFamily="34" charset="0"/>
              </a:rPr>
              <a:t>şi</a:t>
            </a:r>
            <a:r>
              <a:rPr lang="ro-RO" sz="1300" b="1" u="none" strike="noStrike" dirty="0">
                <a:effectLst/>
                <a:latin typeface="Trebuchet MS" panose="020B0603020202020204" pitchFamily="34" charset="0"/>
                <a:ea typeface="Times New Roman" panose="02020603050405020304" pitchFamily="18" charset="0"/>
                <a:cs typeface="Calibri" panose="020F0502020204030204" pitchFamily="34" charset="0"/>
              </a:rPr>
              <a:t> din alte surse de finanțare. – 15 puncte</a:t>
            </a:r>
            <a:endParaRPr lang="en-GB" sz="1300" u="none" strike="noStrike" dirty="0">
              <a:effectLst/>
              <a:latin typeface="Trebuchet MS" panose="020B0603020202020204" pitchFamily="34" charset="0"/>
              <a:ea typeface="Times New Roman" panose="02020603050405020304" pitchFamily="18" charset="0"/>
              <a:cs typeface="Calibri" panose="020F0502020204030204" pitchFamily="34" charset="0"/>
            </a:endParaRPr>
          </a:p>
          <a:p>
            <a:pPr marL="92075" algn="just">
              <a:lnSpc>
                <a:spcPct val="100000"/>
              </a:lnSpc>
              <a:spcBef>
                <a:spcPts val="600"/>
              </a:spcBef>
              <a:spcAft>
                <a:spcPts val="600"/>
              </a:spcAft>
              <a:tabLst>
                <a:tab pos="92075" algn="l"/>
              </a:tabLst>
            </a:pP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a. Este justificat caracterul complementar al cererii de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finanţare</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cu alte proiecte propuse la finanțare/în evaluare/în implementare prin Programul Regional Nord-Est 2021-2027 aflate in lista proiectelor prioritare aferente Strategiilor de dezvoltare teritoriala.- 5 puncte</a:t>
            </a:r>
            <a:endParaRPr lang="en-GB" sz="13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457200" indent="-365125" algn="just">
              <a:lnSpc>
                <a:spcPct val="100000"/>
              </a:lnSpc>
              <a:spcBef>
                <a:spcPts val="600"/>
              </a:spcBef>
              <a:spcAft>
                <a:spcPts val="600"/>
              </a:spcAft>
            </a:pP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b. Proiectul este complementar cu proiecte propuse la finanțare/în evaluare/în implementare/finalizate din diverse surse de finanțare– 5 puncte</a:t>
            </a:r>
            <a:endParaRPr lang="en-GB" sz="13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92075" algn="just">
              <a:lnSpc>
                <a:spcPct val="100000"/>
              </a:lnSpc>
              <a:spcBef>
                <a:spcPts val="600"/>
              </a:spcBef>
              <a:spcAft>
                <a:spcPts val="600"/>
              </a:spcAft>
            </a:pP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c.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Investitia</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propusa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abordeaza</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functii</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multiple (economic, social, de mediu etc.) si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vizeaza</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dezvoltarea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comunitatii</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prin implicarea mai multor </a:t>
            </a:r>
            <a:r>
              <a:rPr lang="ro-RO" sz="1300" dirty="0" err="1">
                <a:effectLst/>
                <a:latin typeface="Trebuchet MS" panose="020B0603020202020204" pitchFamily="34" charset="0"/>
                <a:ea typeface="Times New Roman" panose="02020603050405020304" pitchFamily="18" charset="0"/>
                <a:cs typeface="Times New Roman" panose="02020603050405020304" pitchFamily="18" charset="0"/>
              </a:rPr>
              <a:t>parti</a:t>
            </a:r>
            <a:r>
              <a:rPr lang="ro-RO" sz="1300" dirty="0">
                <a:effectLst/>
                <a:latin typeface="Trebuchet MS" panose="020B0603020202020204" pitchFamily="34" charset="0"/>
                <a:ea typeface="Times New Roman" panose="02020603050405020304" pitchFamily="18" charset="0"/>
                <a:cs typeface="Times New Roman" panose="02020603050405020304" pitchFamily="18" charset="0"/>
              </a:rPr>
              <a:t> interesate in fazele de dezvoltare și implementare. – 5 puncte</a:t>
            </a:r>
            <a:endParaRPr lang="en-GB" sz="13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AutoNum type="arabicPeriod" startAt="2"/>
            </a:pPr>
            <a:r>
              <a:rPr lang="ro-RO" sz="1300" b="1" dirty="0">
                <a:effectLst/>
                <a:latin typeface="Trebuchet MS" panose="020B0603020202020204" pitchFamily="34" charset="0"/>
                <a:ea typeface="Times New Roman" panose="02020603050405020304" pitchFamily="18" charset="0"/>
                <a:cs typeface="Times New Roman" panose="02020603050405020304" pitchFamily="18" charset="0"/>
              </a:rPr>
              <a:t>Soluția propusa a </a:t>
            </a:r>
            <a:r>
              <a:rPr lang="ro-RO" sz="1300" b="1" dirty="0" err="1">
                <a:effectLst/>
                <a:latin typeface="Trebuchet MS" panose="020B0603020202020204" pitchFamily="34" charset="0"/>
                <a:ea typeface="Times New Roman" panose="02020603050405020304" pitchFamily="18" charset="0"/>
                <a:cs typeface="Times New Roman" panose="02020603050405020304" pitchFamily="18" charset="0"/>
              </a:rPr>
              <a:t>facut</a:t>
            </a:r>
            <a:r>
              <a:rPr lang="ro-RO" sz="1300" b="1" dirty="0">
                <a:effectLst/>
                <a:latin typeface="Trebuchet MS" panose="020B0603020202020204" pitchFamily="34" charset="0"/>
                <a:ea typeface="Times New Roman" panose="02020603050405020304" pitchFamily="18" charset="0"/>
                <a:cs typeface="Times New Roman" panose="02020603050405020304" pitchFamily="18" charset="0"/>
              </a:rPr>
              <a:t> obiectul unui concurs de </a:t>
            </a:r>
            <a:r>
              <a:rPr lang="ro-RO" sz="1300" b="1" dirty="0" err="1">
                <a:effectLst/>
                <a:latin typeface="Trebuchet MS" panose="020B0603020202020204" pitchFamily="34" charset="0"/>
                <a:ea typeface="Times New Roman" panose="02020603050405020304" pitchFamily="18" charset="0"/>
                <a:cs typeface="Times New Roman" panose="02020603050405020304" pitchFamily="18" charset="0"/>
              </a:rPr>
              <a:t>soluţii</a:t>
            </a:r>
            <a:r>
              <a:rPr lang="ro-RO" sz="1300" b="1" dirty="0">
                <a:effectLst/>
                <a:latin typeface="Trebuchet MS" panose="020B0603020202020204" pitchFamily="34" charset="0"/>
                <a:ea typeface="Times New Roman" panose="02020603050405020304" pitchFamily="18" charset="0"/>
                <a:cs typeface="Times New Roman" panose="02020603050405020304" pitchFamily="18" charset="0"/>
              </a:rPr>
              <a:t> sau un proces similar, </a:t>
            </a:r>
            <a:r>
              <a:rPr lang="ro-RO" sz="1300" b="1" dirty="0" err="1">
                <a:effectLst/>
                <a:latin typeface="Trebuchet MS" panose="020B0603020202020204" pitchFamily="34" charset="0"/>
                <a:ea typeface="Times New Roman" panose="02020603050405020304" pitchFamily="18" charset="0"/>
                <a:cs typeface="Times New Roman" panose="02020603050405020304" pitchFamily="18" charset="0"/>
              </a:rPr>
              <a:t>respectand</a:t>
            </a:r>
            <a:r>
              <a:rPr lang="ro-RO" sz="1300" b="1" dirty="0">
                <a:effectLst/>
                <a:latin typeface="Trebuchet MS" panose="020B0603020202020204" pitchFamily="34" charset="0"/>
                <a:ea typeface="Times New Roman" panose="02020603050405020304" pitchFamily="18" charset="0"/>
                <a:cs typeface="Times New Roman" panose="02020603050405020304" pitchFamily="18" charset="0"/>
              </a:rPr>
              <a:t> bunele practici în domeniul regenerării urbane/cultura sau turism – 2 punct</a:t>
            </a:r>
            <a:endParaRPr lang="en-GB" sz="1300" b="1"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AutoNum type="arabicPeriod" startAt="2"/>
            </a:pPr>
            <a:r>
              <a:rPr lang="it-IT" sz="1300" b="1" dirty="0">
                <a:latin typeface="Trebuchet MS" panose="020B0603020202020204" pitchFamily="34" charset="0"/>
                <a:cs typeface="Times New Roman" panose="02020603050405020304" pitchFamily="18" charset="0"/>
              </a:rPr>
              <a:t>(Pentru componenta destinata dezvoltarii turismului sustenabil si a culturii) – 15 puncte</a:t>
            </a:r>
          </a:p>
          <a:p>
            <a:pPr marR="171450" algn="just">
              <a:spcBef>
                <a:spcPts val="600"/>
              </a:spcBef>
              <a:spcAft>
                <a:spcPts val="600"/>
              </a:spcAft>
            </a:pPr>
            <a:r>
              <a:rPr lang="it-IT" sz="1300" b="1" dirty="0">
                <a:latin typeface="Trebuchet MS" panose="020B0603020202020204" pitchFamily="34" charset="0"/>
                <a:cs typeface="Times New Roman" panose="02020603050405020304" pitchFamily="18" charset="0"/>
              </a:rPr>
              <a:t>Solicitantul precizeaza in cadrul Cererii de finantare ca are sau va dezvolta un plan privind sustenabilitatea financiara a investitiei, inclusiv pentru perioada de durabilitate a proiectului? – 15 puncte</a:t>
            </a:r>
          </a:p>
          <a:p>
            <a:pPr marL="457200" marR="171450" indent="-457200" algn="just">
              <a:spcBef>
                <a:spcPts val="600"/>
              </a:spcBef>
              <a:spcAft>
                <a:spcPts val="600"/>
              </a:spcAft>
            </a:pPr>
            <a:r>
              <a:rPr lang="it-IT" sz="1300" b="1" dirty="0">
                <a:latin typeface="Trebuchet MS" panose="020B0603020202020204" pitchFamily="34" charset="0"/>
                <a:cs typeface="Times New Roman" panose="02020603050405020304" pitchFamily="18" charset="0"/>
              </a:rPr>
              <a:t>4. Proiectul combina principiile durabilitatii, esteticii si incluziunii ale initiativei “New European Bauhaus”. – 3 puncte</a:t>
            </a:r>
          </a:p>
          <a:p>
            <a:pPr lvl="0" algn="just">
              <a:spcBef>
                <a:spcPts val="600"/>
              </a:spcBef>
              <a:spcAft>
                <a:spcPts val="600"/>
              </a:spcAft>
            </a:pPr>
            <a:r>
              <a:rPr lang="en-GB" sz="1300" b="1" dirty="0">
                <a:effectLst/>
                <a:latin typeface="Trebuchet MS" panose="020B0603020202020204" pitchFamily="34" charset="0"/>
                <a:ea typeface="Times New Roman" panose="02020603050405020304" pitchFamily="18" charset="0"/>
                <a:cs typeface="Times New Roman" panose="02020603050405020304" pitchFamily="18" charset="0"/>
              </a:rPr>
              <a:t>5</a:t>
            </a:r>
            <a:r>
              <a:rPr lang="en-GB" sz="1300" b="1" u="none" strike="noStrike"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r>
              <a:rPr lang="ro-RO" sz="1300" b="1" u="none" strike="noStrike"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Corectitudinea </a:t>
            </a:r>
            <a:r>
              <a:rPr lang="ro-RO" sz="1300" b="1" u="none" strike="noStrike" dirty="0" err="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intocmirii</a:t>
            </a:r>
            <a:r>
              <a:rPr lang="ro-RO" sz="1300" b="1" u="none" strike="noStrike"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bugetului, concordanța buget/deviz – 10 punct</a:t>
            </a:r>
            <a:r>
              <a:rPr lang="en-GB" sz="1300" b="1" u="none" strike="noStrike"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a:t>
            </a:r>
          </a:p>
          <a:p>
            <a:pPr marL="342900" lvl="0" indent="-342900" algn="just">
              <a:spcBef>
                <a:spcPts val="600"/>
              </a:spcBef>
              <a:spcAft>
                <a:spcPts val="600"/>
              </a:spcAft>
              <a:buAutoNum type="alphaLcPeriod"/>
            </a:pPr>
            <a:r>
              <a:rPr lang="ro-RO"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Cheltuielile au fost corect încadrate în categoria celor eligibile sau neeligibile, iar pragurile pentru anumite cheltuieli au fost respectate conform Ghidului solicitantului. Bugetul este corelat cu devizul general </a:t>
            </a:r>
            <a:r>
              <a:rPr lang="ro-RO" sz="1300" dirty="0" err="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şi</a:t>
            </a:r>
            <a:r>
              <a:rPr lang="ro-RO"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devizele pe obiecte (daca nu se va asigura prin MYSMIS aceasta corelare).  – 5 puncte</a:t>
            </a:r>
            <a:endParaRPr lang="en-GB"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lvl="0" algn="just">
              <a:spcBef>
                <a:spcPts val="600"/>
              </a:spcBef>
              <a:spcAft>
                <a:spcPts val="600"/>
              </a:spcAft>
            </a:pPr>
            <a:r>
              <a:rPr lang="en-GB"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b.    </a:t>
            </a:r>
            <a:r>
              <a:rPr lang="ro-RO" sz="13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Costurile sunt realiste si corect estimate. – 5 puncte</a:t>
            </a:r>
            <a:endParaRPr lang="en-GB" sz="13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457200" marR="171450" indent="-457200" algn="just"/>
            <a:endParaRPr lang="en-GB" sz="1300" b="1" dirty="0">
              <a:latin typeface="Trebuchet MS" panose="020B0603020202020204" pitchFamily="34" charset="0"/>
              <a:cs typeface="Times New Roman" panose="02020603050405020304" pitchFamily="18" charset="0"/>
            </a:endParaRPr>
          </a:p>
          <a:p>
            <a:pPr marL="457200" marR="171450" algn="just"/>
            <a:endParaRPr lang="en-GB" sz="1300" b="1" dirty="0">
              <a:latin typeface="Trebuchet MS" panose="020B0603020202020204" pitchFamily="34" charset="0"/>
              <a:cs typeface="Times New Roman" panose="02020603050405020304" pitchFamily="18" charset="0"/>
            </a:endParaRPr>
          </a:p>
          <a:p>
            <a:pPr lvl="0" algn="just"/>
            <a:endParaRPr lang="en-GB" sz="13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4B9DAAE-6934-6B4F-3650-B02FA537495F}"/>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6" name="Picture 5">
            <a:extLst>
              <a:ext uri="{FF2B5EF4-FFF2-40B4-BE49-F238E27FC236}">
                <a16:creationId xmlns:a16="http://schemas.microsoft.com/office/drawing/2014/main" id="{B3299705-F934-BF6E-03EC-2B94EB491BBD}"/>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2404165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B859-5604-4B16-A304-C0AEEBB1599E}"/>
              </a:ext>
            </a:extLst>
          </p:cNvPr>
          <p:cNvSpPr>
            <a:spLocks noGrp="1"/>
          </p:cNvSpPr>
          <p:nvPr>
            <p:ph type="ctrTitle"/>
          </p:nvPr>
        </p:nvSpPr>
        <p:spPr>
          <a:xfrm>
            <a:off x="872836" y="924703"/>
            <a:ext cx="8615123" cy="350097"/>
          </a:xfrm>
        </p:spPr>
        <p:txBody>
          <a:bodyPr anchor="t">
            <a:noAutofit/>
          </a:bodyPr>
          <a:lstStyle/>
          <a:p>
            <a:pPr algn="just">
              <a:spcBef>
                <a:spcPts val="450"/>
              </a:spcBef>
              <a:spcAft>
                <a:spcPts val="450"/>
              </a:spcAft>
            </a:pPr>
            <a:r>
              <a:rPr lang="pt-BR" sz="1400" b="1" u="sng" dirty="0">
                <a:ea typeface="Times New Roman" panose="02020603050405020304" pitchFamily="18" charset="0"/>
                <a:cs typeface="Times New Roman" panose="02020603050405020304" pitchFamily="18" charset="0"/>
              </a:rPr>
              <a:t>B. Criterii de </a:t>
            </a:r>
            <a:r>
              <a:rPr lang="pt-BR" sz="1600" b="1" u="sng" dirty="0">
                <a:ea typeface="Times New Roman" panose="02020603050405020304" pitchFamily="18" charset="0"/>
                <a:cs typeface="Times New Roman" panose="02020603050405020304" pitchFamily="18" charset="0"/>
              </a:rPr>
              <a:t>eligibilitate</a:t>
            </a:r>
            <a:endParaRPr lang="en-US" sz="1400" dirty="0">
              <a:ea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0724F75-8F36-48B6-A79C-0116EFE59D86}"/>
              </a:ext>
            </a:extLst>
          </p:cNvPr>
          <p:cNvSpPr txBox="1">
            <a:spLocks/>
          </p:cNvSpPr>
          <p:nvPr/>
        </p:nvSpPr>
        <p:spPr>
          <a:xfrm>
            <a:off x="2667000" y="3377460"/>
            <a:ext cx="6858000" cy="1451853"/>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just">
              <a:buFont typeface="Arial" panose="020B0604020202020204" pitchFamily="34" charset="0"/>
              <a:buChar char="•"/>
            </a:pPr>
            <a:endParaRPr lang="en-US" sz="1650" b="1" dirty="0">
              <a:latin typeface="Trebuchet MS" panose="020B0603020202020204"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673331" y="1389007"/>
            <a:ext cx="10050088" cy="4265004"/>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171450" algn="just">
              <a:lnSpc>
                <a:spcPct val="107000"/>
              </a:lnSpc>
              <a:spcBef>
                <a:spcPts val="600"/>
              </a:spcBef>
              <a:spcAft>
                <a:spcPts val="600"/>
              </a:spcAft>
            </a:pPr>
            <a:r>
              <a:rPr lang="pt-BR" sz="1300" b="1" u="sng" dirty="0">
                <a:latin typeface="Trebuchet MS" panose="020B0603020202020204" pitchFamily="34" charset="0"/>
                <a:ea typeface="Calibri" panose="020F0502020204030204" pitchFamily="34" charset="0"/>
                <a:cs typeface="Arial" panose="020B0604020202020204" pitchFamily="34" charset="0"/>
              </a:rPr>
              <a:t>Eligibilitatea solicitantului:</a:t>
            </a:r>
          </a:p>
          <a:p>
            <a:pPr marL="257175" indent="-257175" algn="just">
              <a:lnSpc>
                <a:spcPct val="100000"/>
              </a:lnSpc>
              <a:spcBef>
                <a:spcPts val="600"/>
              </a:spcBef>
              <a:spcAft>
                <a:spcPts val="600"/>
              </a:spcAft>
              <a:buFont typeface="+mj-lt"/>
              <a:buAutoNum type="arabicPeriod"/>
            </a:pPr>
            <a:r>
              <a:rPr lang="ro-RO" sz="1300" dirty="0">
                <a:latin typeface="Trebuchet MS" panose="020B0603020202020204" pitchFamily="34" charset="0"/>
                <a:ea typeface="Times New Roman" panose="02020603050405020304" pitchFamily="18" charset="0"/>
                <a:cs typeface="Times New Roman" panose="02020603050405020304" pitchFamily="18" charset="0"/>
              </a:rPr>
              <a:t>Forma de constituire a solicitantului</a:t>
            </a:r>
            <a:r>
              <a:rPr lang="en-US" sz="1300" dirty="0">
                <a:latin typeface="Trebuchet MS" panose="020B0603020202020204" pitchFamily="34" charset="0"/>
                <a:ea typeface="Times New Roman" panose="02020603050405020304" pitchFamily="18" charset="0"/>
                <a:cs typeface="Times New Roman" panose="02020603050405020304" pitchFamily="18" charset="0"/>
              </a:rPr>
              <a:t>.</a:t>
            </a:r>
          </a:p>
          <a:p>
            <a:pPr marL="257175" indent="-257175" algn="just">
              <a:lnSpc>
                <a:spcPct val="100000"/>
              </a:lnSpc>
              <a:spcBef>
                <a:spcPts val="600"/>
              </a:spcBef>
              <a:spcAft>
                <a:spcPts val="600"/>
              </a:spcAft>
              <a:buFont typeface="+mj-lt"/>
              <a:buAutoNum type="arabicPeriod"/>
            </a:pPr>
            <a:r>
              <a:rPr lang="en-US" sz="1300" dirty="0" err="1">
                <a:latin typeface="Trebuchet MS" panose="020B0603020202020204" pitchFamily="34" charset="0"/>
                <a:ea typeface="Calibri" panose="020F0502020204030204" pitchFamily="34" charset="0"/>
              </a:rPr>
              <a:t>Solicitantul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şi</a:t>
            </a:r>
            <a:r>
              <a:rPr lang="en-US" sz="1300" dirty="0">
                <a:latin typeface="Trebuchet MS" panose="020B0603020202020204" pitchFamily="34" charset="0"/>
                <a:ea typeface="Calibri" panose="020F0502020204030204" pitchFamily="34" charset="0"/>
              </a:rPr>
              <a:t>/</a:t>
            </a:r>
            <a:r>
              <a:rPr lang="en-US" sz="1300" dirty="0" err="1">
                <a:latin typeface="Trebuchet MS" panose="020B0603020202020204" pitchFamily="34" charset="0"/>
                <a:ea typeface="Calibri" panose="020F0502020204030204" pitchFamily="34" charset="0"/>
              </a:rPr>
              <a:t>sau</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reprezentantul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său</a:t>
            </a:r>
            <a:r>
              <a:rPr lang="en-US" sz="1300" dirty="0">
                <a:latin typeface="Trebuchet MS" panose="020B0603020202020204" pitchFamily="34" charset="0"/>
                <a:ea typeface="Calibri" panose="020F0502020204030204" pitchFamily="34" charset="0"/>
              </a:rPr>
              <a:t> legal, </a:t>
            </a:r>
            <a:r>
              <a:rPr lang="en-US" sz="1300" dirty="0" err="1">
                <a:latin typeface="Trebuchet MS" panose="020B0603020202020204" pitchFamily="34" charset="0"/>
                <a:ea typeface="Calibri" panose="020F0502020204030204" pitchFamily="34" charset="0"/>
              </a:rPr>
              <a:t>inclusiv</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partenerul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şi</a:t>
            </a:r>
            <a:r>
              <a:rPr lang="en-US" sz="1300" dirty="0">
                <a:latin typeface="Trebuchet MS" panose="020B0603020202020204" pitchFamily="34" charset="0"/>
                <a:ea typeface="Calibri" panose="020F0502020204030204" pitchFamily="34" charset="0"/>
              </a:rPr>
              <a:t>/</a:t>
            </a:r>
            <a:r>
              <a:rPr lang="en-US" sz="1300" dirty="0" err="1">
                <a:latin typeface="Trebuchet MS" panose="020B0603020202020204" pitchFamily="34" charset="0"/>
                <a:ea typeface="Calibri" panose="020F0502020204030204" pitchFamily="34" charset="0"/>
              </a:rPr>
              <a:t>sau</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reprezentantul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său</a:t>
            </a:r>
            <a:r>
              <a:rPr lang="en-US" sz="1300" dirty="0">
                <a:latin typeface="Trebuchet MS" panose="020B0603020202020204" pitchFamily="34" charset="0"/>
                <a:ea typeface="Calibri" panose="020F0502020204030204" pitchFamily="34" charset="0"/>
              </a:rPr>
              <a:t> legal, </a:t>
            </a:r>
            <a:r>
              <a:rPr lang="en-US" sz="1300" dirty="0" err="1">
                <a:latin typeface="Trebuchet MS" panose="020B0603020202020204" pitchFamily="34" charset="0"/>
                <a:ea typeface="Calibri" panose="020F0502020204030204" pitchFamily="34" charset="0"/>
              </a:rPr>
              <a:t>dacă</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este</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cazul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indeplineste</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toate</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conditiile</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impuse</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prin</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Declarația</a:t>
            </a:r>
            <a:r>
              <a:rPr lang="en-US" sz="1300" dirty="0">
                <a:latin typeface="Trebuchet MS" panose="020B0603020202020204" pitchFamily="34" charset="0"/>
                <a:ea typeface="Calibri" panose="020F0502020204030204" pitchFamily="34" charset="0"/>
              </a:rPr>
              <a:t> pe propria </a:t>
            </a:r>
            <a:r>
              <a:rPr lang="en-US" sz="1300" dirty="0" err="1">
                <a:latin typeface="Trebuchet MS" panose="020B0603020202020204" pitchFamily="34" charset="0"/>
                <a:ea typeface="Calibri" panose="020F0502020204030204" pitchFamily="34" charset="0"/>
              </a:rPr>
              <a:t>raspundere</a:t>
            </a:r>
            <a:r>
              <a:rPr lang="en-US" sz="1300" dirty="0">
                <a:latin typeface="Trebuchet MS" panose="020B0603020202020204" pitchFamily="34" charset="0"/>
                <a:ea typeface="Calibri" panose="020F0502020204030204" pitchFamily="34" charset="0"/>
              </a:rPr>
              <a:t> a </a:t>
            </a:r>
            <a:r>
              <a:rPr lang="en-US" sz="1300" dirty="0" err="1">
                <a:latin typeface="Trebuchet MS" panose="020B0603020202020204" pitchFamily="34" charset="0"/>
                <a:ea typeface="Calibri" panose="020F0502020204030204" pitchFamily="34" charset="0"/>
              </a:rPr>
              <a:t>solicitantului</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anexa</a:t>
            </a:r>
            <a:r>
              <a:rPr lang="en-US" sz="1300" dirty="0">
                <a:latin typeface="Trebuchet MS" panose="020B0603020202020204" pitchFamily="34" charset="0"/>
                <a:ea typeface="Calibri" panose="020F0502020204030204" pitchFamily="34" charset="0"/>
              </a:rPr>
              <a:t> la </a:t>
            </a:r>
            <a:r>
              <a:rPr lang="en-US" sz="1300" dirty="0" err="1">
                <a:latin typeface="Trebuchet MS" panose="020B0603020202020204" pitchFamily="34" charset="0"/>
                <a:ea typeface="Calibri" panose="020F0502020204030204" pitchFamily="34" charset="0"/>
              </a:rPr>
              <a:t>ghidul</a:t>
            </a:r>
            <a:r>
              <a:rPr lang="en-US" sz="1300" dirty="0">
                <a:latin typeface="Trebuchet MS" panose="020B0603020202020204" pitchFamily="34" charset="0"/>
                <a:ea typeface="Calibri" panose="020F0502020204030204" pitchFamily="34" charset="0"/>
              </a:rPr>
              <a:t> </a:t>
            </a:r>
            <a:r>
              <a:rPr lang="en-US" sz="1300" dirty="0" err="1">
                <a:latin typeface="Trebuchet MS" panose="020B0603020202020204" pitchFamily="34" charset="0"/>
                <a:ea typeface="Calibri" panose="020F0502020204030204" pitchFamily="34" charset="0"/>
              </a:rPr>
              <a:t>solicitantului</a:t>
            </a:r>
            <a:r>
              <a:rPr lang="en-US" sz="1300" dirty="0">
                <a:latin typeface="Trebuchet MS" panose="020B0603020202020204" pitchFamily="34" charset="0"/>
                <a:ea typeface="Calibri" panose="020F0502020204030204" pitchFamily="34" charset="0"/>
              </a:rPr>
              <a:t> </a:t>
            </a:r>
          </a:p>
          <a:p>
            <a:pPr marL="257175" indent="-257175" algn="just">
              <a:lnSpc>
                <a:spcPct val="100000"/>
              </a:lnSpc>
              <a:spcBef>
                <a:spcPts val="600"/>
              </a:spcBef>
              <a:spcAft>
                <a:spcPts val="600"/>
              </a:spcAft>
              <a:buFont typeface="+mj-lt"/>
              <a:buAutoNum type="arabicPeriod"/>
            </a:pPr>
            <a:r>
              <a:rPr lang="en-US" sz="1300" dirty="0" err="1">
                <a:latin typeface="Trebuchet MS" panose="020B0603020202020204" pitchFamily="34" charset="0"/>
                <a:ea typeface="Calibri" panose="020F0502020204030204" pitchFamily="34" charset="0"/>
                <a:cs typeface="Arial" panose="020B0604020202020204" pitchFamily="34" charset="0"/>
              </a:rPr>
              <a:t>Drepturi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asupra</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imobilului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şi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asupra</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altor</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bunuri</a:t>
            </a:r>
            <a:r>
              <a:rPr lang="en-US" sz="1300" dirty="0">
                <a:latin typeface="Trebuchet MS" panose="020B0603020202020204" pitchFamily="34" charset="0"/>
                <a:ea typeface="Calibri" panose="020F0502020204030204" pitchFamily="34" charset="0"/>
                <a:cs typeface="Arial" panose="020B0604020202020204" pitchFamily="34" charset="0"/>
              </a:rPr>
              <a:t> mobile </a:t>
            </a:r>
            <a:r>
              <a:rPr lang="en-US" sz="1300" dirty="0" err="1">
                <a:latin typeface="Trebuchet MS" panose="020B0603020202020204" pitchFamily="34" charset="0"/>
                <a:ea typeface="Calibri" panose="020F0502020204030204" pitchFamily="34" charset="0"/>
                <a:cs typeface="Arial" panose="020B0604020202020204" pitchFamily="34" charset="0"/>
              </a:rPr>
              <a:t>si</a:t>
            </a:r>
            <a:r>
              <a:rPr lang="en-US" sz="1300" dirty="0">
                <a:latin typeface="Trebuchet MS" panose="020B0603020202020204" pitchFamily="34" charset="0"/>
                <a:ea typeface="Calibri" panose="020F0502020204030204" pitchFamily="34" charset="0"/>
                <a:cs typeface="Arial" panose="020B0604020202020204" pitchFamily="34" charset="0"/>
              </a:rPr>
              <a:t>/</a:t>
            </a:r>
            <a:r>
              <a:rPr lang="en-US" sz="1300" dirty="0" err="1">
                <a:latin typeface="Trebuchet MS" panose="020B0603020202020204" pitchFamily="34" charset="0"/>
                <a:ea typeface="Calibri" panose="020F0502020204030204" pitchFamily="34" charset="0"/>
                <a:cs typeface="Arial" panose="020B0604020202020204" pitchFamily="34" charset="0"/>
              </a:rPr>
              <a:t>sau</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imobile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necesare</a:t>
            </a:r>
            <a:r>
              <a:rPr lang="en-US" sz="1300" dirty="0">
                <a:latin typeface="Trebuchet MS" panose="020B0603020202020204" pitchFamily="34" charset="0"/>
                <a:ea typeface="Calibri" panose="020F0502020204030204" pitchFamily="34" charset="0"/>
                <a:cs typeface="Arial" panose="020B0604020202020204" pitchFamily="34" charset="0"/>
              </a:rPr>
              <a:t> , </a:t>
            </a:r>
            <a:r>
              <a:rPr lang="en-US" sz="1300" dirty="0" err="1">
                <a:latin typeface="Trebuchet MS" panose="020B0603020202020204" pitchFamily="34" charset="0"/>
                <a:ea typeface="Calibri" panose="020F0502020204030204" pitchFamily="34" charset="0"/>
                <a:cs typeface="Arial" panose="020B0604020202020204" pitchFamily="34" charset="0"/>
              </a:rPr>
              <a:t>după</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caz</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ce</a:t>
            </a:r>
            <a:r>
              <a:rPr lang="en-US" sz="1300" dirty="0">
                <a:latin typeface="Trebuchet MS" panose="020B0603020202020204" pitchFamily="34" charset="0"/>
                <a:ea typeface="Calibri" panose="020F0502020204030204" pitchFamily="34" charset="0"/>
                <a:cs typeface="Arial" panose="020B0604020202020204" pitchFamily="34" charset="0"/>
              </a:rPr>
              <a:t> fac </a:t>
            </a:r>
            <a:r>
              <a:rPr lang="en-US" sz="1300" dirty="0" err="1">
                <a:latin typeface="Trebuchet MS" panose="020B0603020202020204" pitchFamily="34" charset="0"/>
                <a:ea typeface="Calibri" panose="020F0502020204030204" pitchFamily="34" charset="0"/>
                <a:cs typeface="Arial" panose="020B0604020202020204" pitchFamily="34" charset="0"/>
              </a:rPr>
              <a:t>obiectul</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proiectului</a:t>
            </a:r>
            <a:r>
              <a:rPr lang="en-US" sz="1300" dirty="0">
                <a:latin typeface="Trebuchet MS" panose="020B0603020202020204" pitchFamily="34" charset="0"/>
                <a:ea typeface="Calibri" panose="020F0502020204030204" pitchFamily="34" charset="0"/>
                <a:cs typeface="Arial" panose="020B0604020202020204" pitchFamily="34" charset="0"/>
              </a:rPr>
              <a:t>.</a:t>
            </a:r>
          </a:p>
          <a:p>
            <a:pPr marL="257175" indent="-257175" algn="just">
              <a:lnSpc>
                <a:spcPct val="100000"/>
              </a:lnSpc>
              <a:spcBef>
                <a:spcPts val="600"/>
              </a:spcBef>
              <a:spcAft>
                <a:spcPts val="600"/>
              </a:spcAft>
              <a:buFont typeface="+mj-lt"/>
              <a:buAutoNum type="arabicPeriod"/>
            </a:pPr>
            <a:r>
              <a:rPr lang="ro-RO" sz="1300" dirty="0">
                <a:latin typeface="Trebuchet MS" panose="020B0603020202020204" pitchFamily="34" charset="0"/>
                <a:ea typeface="Times New Roman" panose="02020603050405020304" pitchFamily="18" charset="0"/>
                <a:cs typeface="Times New Roman" panose="02020603050405020304" pitchFamily="18" charset="0"/>
              </a:rPr>
              <a:t>Solicitantul asigura contribuția proprie la valoarea cheltuielilor eligibile (minim 2% din valoarea cheltuielilor), acoperirea cheltuielilor neeligibile ale proiectului, precum si cele pentru buna functionare a acestuia in perioada de durabilitate.</a:t>
            </a:r>
            <a:endParaRPr lang="en-GB"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200000"/>
              </a:lnSpc>
              <a:spcBef>
                <a:spcPts val="450"/>
              </a:spcBef>
              <a:spcAft>
                <a:spcPts val="450"/>
              </a:spcAft>
            </a:pPr>
            <a:r>
              <a:rPr lang="ro-RO" sz="1300" b="1" u="sng" dirty="0">
                <a:latin typeface="Trebuchet MS" panose="020B0603020202020204" pitchFamily="34" charset="0"/>
                <a:ea typeface="Times New Roman" panose="02020603050405020304" pitchFamily="18" charset="0"/>
                <a:cs typeface="Times New Roman" panose="02020603050405020304" pitchFamily="18" charset="0"/>
              </a:rPr>
              <a:t>Eligibilitatea proiectului și a activităților</a:t>
            </a:r>
            <a:endParaRPr lang="en-US" sz="1300" b="1" u="sng" dirty="0">
              <a:latin typeface="Trebuchet MS" panose="020B0603020202020204" pitchFamily="34" charset="0"/>
              <a:ea typeface="Times New Roman" panose="02020603050405020304" pitchFamily="18" charset="0"/>
              <a:cs typeface="Times New Roman" panose="02020603050405020304" pitchFamily="18" charset="0"/>
            </a:endParaRPr>
          </a:p>
          <a:p>
            <a:pPr marL="257175" indent="-257175" algn="just">
              <a:lnSpc>
                <a:spcPct val="150000"/>
              </a:lnSpc>
              <a:spcBef>
                <a:spcPts val="450"/>
              </a:spcBef>
              <a:buFont typeface="+mj-lt"/>
              <a:buAutoNum type="arabicPeriod"/>
            </a:pPr>
            <a:r>
              <a:rPr lang="ro-RO" sz="1300" dirty="0">
                <a:latin typeface="Trebuchet MS" panose="020B0603020202020204" pitchFamily="34" charset="0"/>
                <a:ea typeface="Times New Roman" panose="02020603050405020304" pitchFamily="18" charset="0"/>
                <a:cs typeface="Times New Roman" panose="02020603050405020304" pitchFamily="18" charset="0"/>
              </a:rPr>
              <a:t>Încadrarea proiectului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activităţilor</a:t>
            </a:r>
            <a:r>
              <a:rPr lang="ro-RO" sz="1300" dirty="0">
                <a:latin typeface="Trebuchet MS" panose="020B0603020202020204" pitchFamily="34" charset="0"/>
                <a:ea typeface="Times New Roman" panose="02020603050405020304" pitchFamily="18" charset="0"/>
                <a:cs typeface="Times New Roman" panose="02020603050405020304" pitchFamily="18" charset="0"/>
              </a:rPr>
              <a:t> sale privind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investiţiile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în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acţiunile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specifice sprijinite în cadrul Priorității de investiții </a:t>
            </a:r>
            <a:r>
              <a:rPr lang="en-GB" sz="1300" dirty="0">
                <a:latin typeface="Trebuchet MS" panose="020B0603020202020204" pitchFamily="34" charset="0"/>
                <a:ea typeface="Times New Roman" panose="02020603050405020304" pitchFamily="18" charset="0"/>
                <a:cs typeface="Times New Roman" panose="02020603050405020304" pitchFamily="18" charset="0"/>
              </a:rPr>
              <a:t>7</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marL="257175" indent="-257175" algn="just">
              <a:lnSpc>
                <a:spcPct val="150000"/>
              </a:lnSpc>
              <a:spcBef>
                <a:spcPts val="450"/>
              </a:spcBef>
              <a:buFont typeface="+mj-lt"/>
              <a:buAutoNum type="arabicPeriod"/>
            </a:pPr>
            <a:r>
              <a:rPr lang="ro-RO" sz="1300" dirty="0">
                <a:latin typeface="Trebuchet MS" panose="020B0603020202020204" pitchFamily="34" charset="0"/>
                <a:ea typeface="Times New Roman" panose="02020603050405020304" pitchFamily="18" charset="0"/>
                <a:cs typeface="Times New Roman" panose="02020603050405020304" pitchFamily="18" charset="0"/>
              </a:rPr>
              <a:t>Proiectul propus spre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finanţare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nu trebuie să fie încheiat în mod fizic sau implementat integral înainte de depunerea cererii de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finantare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în cadrul PR Nord-Est 2021-2027</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00000"/>
              </a:lnSpc>
              <a:spcBef>
                <a:spcPts val="600"/>
              </a:spcBef>
              <a:spcAft>
                <a:spcPts val="600"/>
              </a:spcAft>
            </a:pPr>
            <a:endParaRPr lang="en-US" sz="1300" b="1"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7F6818E7-5D86-9405-66A9-BDEA66E01789}"/>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94DED916-5E65-07E9-9223-D4D574C0E324}"/>
              </a:ext>
            </a:extLst>
          </p:cNvPr>
          <p:cNvSpPr/>
          <p:nvPr/>
        </p:nvSpPr>
        <p:spPr>
          <a:xfrm>
            <a:off x="5693924" y="4920060"/>
            <a:ext cx="6498075"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4" name="Picture 3">
            <a:extLst>
              <a:ext uri="{FF2B5EF4-FFF2-40B4-BE49-F238E27FC236}">
                <a16:creationId xmlns:a16="http://schemas.microsoft.com/office/drawing/2014/main" id="{511851BF-AE3C-D1B7-3AA8-1C5B74EA5A67}"/>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7" name="Picture 6">
            <a:extLst>
              <a:ext uri="{FF2B5EF4-FFF2-40B4-BE49-F238E27FC236}">
                <a16:creationId xmlns:a16="http://schemas.microsoft.com/office/drawing/2014/main" id="{96866A2E-0E62-1270-02E5-4030823762FA}"/>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46871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24F75-8F36-48B6-A79C-0116EFE59D86}"/>
              </a:ext>
            </a:extLst>
          </p:cNvPr>
          <p:cNvSpPr txBox="1">
            <a:spLocks/>
          </p:cNvSpPr>
          <p:nvPr/>
        </p:nvSpPr>
        <p:spPr>
          <a:xfrm>
            <a:off x="2667000" y="3377460"/>
            <a:ext cx="6858000" cy="1451853"/>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just">
              <a:buFont typeface="Arial" panose="020B0604020202020204" pitchFamily="34" charset="0"/>
              <a:buChar char="•"/>
            </a:pPr>
            <a:endParaRPr lang="en-US" sz="1650" b="1" dirty="0">
              <a:latin typeface="Trebuchet MS" panose="020B0603020202020204"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186267" y="833956"/>
            <a:ext cx="11769134" cy="5228177"/>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spcBef>
                <a:spcPts val="450"/>
              </a:spcBef>
            </a:pPr>
            <a:r>
              <a:rPr lang="en-US" sz="1300" dirty="0">
                <a:latin typeface="Trebuchet MS" panose="020B0603020202020204" pitchFamily="34" charset="0"/>
                <a:ea typeface="Calibri" panose="020F0502020204030204" pitchFamily="34" charset="0"/>
                <a:cs typeface="Arial" panose="020B0604020202020204" pitchFamily="34" charset="0"/>
              </a:rPr>
              <a:t>3. </a:t>
            </a:r>
            <a:r>
              <a:rPr lang="en-US" sz="1300" dirty="0" err="1">
                <a:latin typeface="Trebuchet MS" panose="020B0603020202020204" pitchFamily="34" charset="0"/>
                <a:ea typeface="Calibri" panose="020F0502020204030204" pitchFamily="34" charset="0"/>
                <a:cs typeface="Arial" panose="020B0604020202020204" pitchFamily="34" charset="0"/>
              </a:rPr>
              <a:t>Proiectul</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propus</a:t>
            </a:r>
            <a:r>
              <a:rPr lang="en-US" sz="1300" dirty="0">
                <a:latin typeface="Trebuchet MS" panose="020B0603020202020204" pitchFamily="34" charset="0"/>
                <a:ea typeface="Calibri" panose="020F0502020204030204" pitchFamily="34" charset="0"/>
                <a:cs typeface="Arial" panose="020B0604020202020204" pitchFamily="34" charset="0"/>
              </a:rPr>
              <a:t> nu a </a:t>
            </a:r>
            <a:r>
              <a:rPr lang="en-US" sz="1300" dirty="0" err="1">
                <a:latin typeface="Trebuchet MS" panose="020B0603020202020204" pitchFamily="34" charset="0"/>
                <a:ea typeface="Calibri" panose="020F0502020204030204" pitchFamily="34" charset="0"/>
                <a:cs typeface="Arial" panose="020B0604020202020204" pitchFamily="34" charset="0"/>
              </a:rPr>
              <a:t>mai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beneficiat</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finanţare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publică</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pentru</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activităţile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eligibile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astfel</a:t>
            </a:r>
            <a:r>
              <a:rPr lang="en-US" sz="1300" dirty="0">
                <a:latin typeface="Trebuchet MS" panose="020B0603020202020204" pitchFamily="34" charset="0"/>
                <a:ea typeface="Calibri" panose="020F0502020204030204" pitchFamily="34" charset="0"/>
                <a:cs typeface="Arial" panose="020B0604020202020204" pitchFamily="34" charset="0"/>
              </a:rPr>
              <a:t>:</a:t>
            </a:r>
          </a:p>
          <a:p>
            <a:pPr algn="just">
              <a:lnSpc>
                <a:spcPct val="150000"/>
              </a:lnSpc>
              <a:spcBef>
                <a:spcPts val="450"/>
              </a:spcBef>
            </a:pP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proiecte</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fara</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lucrari</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incepute</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dirty="0">
                <a:latin typeface="Trebuchet MS" panose="020B0603020202020204" pitchFamily="34" charset="0"/>
                <a:ea typeface="Calibri" panose="020F0502020204030204" pitchFamily="34" charset="0"/>
                <a:cs typeface="Arial" panose="020B0604020202020204" pitchFamily="34" charset="0"/>
              </a:rPr>
              <a:t>– 5 ani </a:t>
            </a:r>
            <a:r>
              <a:rPr lang="en-US" sz="1300" dirty="0" err="1">
                <a:latin typeface="Trebuchet MS" panose="020B0603020202020204" pitchFamily="34" charset="0"/>
                <a:ea typeface="Calibri" panose="020F0502020204030204" pitchFamily="34" charset="0"/>
                <a:cs typeface="Arial" panose="020B0604020202020204" pitchFamily="34" charset="0"/>
              </a:rPr>
              <a:t>înainte</a:t>
            </a:r>
            <a:r>
              <a:rPr lang="en-US" sz="1300" dirty="0">
                <a:latin typeface="Trebuchet MS" panose="020B0603020202020204" pitchFamily="34" charset="0"/>
                <a:ea typeface="Calibri" panose="020F0502020204030204" pitchFamily="34" charset="0"/>
                <a:cs typeface="Arial" panose="020B0604020202020204" pitchFamily="34" charset="0"/>
              </a:rPr>
              <a:t> de data </a:t>
            </a:r>
            <a:r>
              <a:rPr lang="en-US" sz="1300" dirty="0" err="1">
                <a:latin typeface="Trebuchet MS" panose="020B0603020202020204" pitchFamily="34" charset="0"/>
                <a:ea typeface="Calibri" panose="020F0502020204030204" pitchFamily="34" charset="0"/>
                <a:cs typeface="Arial" panose="020B0604020202020204" pitchFamily="34" charset="0"/>
              </a:rPr>
              <a:t>depunerii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cererii</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finantare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pentru</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acelaşi</a:t>
            </a:r>
            <a:r>
              <a:rPr lang="en-US" sz="1300" dirty="0">
                <a:latin typeface="Trebuchet MS" panose="020B0603020202020204" pitchFamily="34" charset="0"/>
                <a:ea typeface="Calibri" panose="020F0502020204030204" pitchFamily="34" charset="0"/>
                <a:cs typeface="Arial" panose="020B0604020202020204" pitchFamily="34" charset="0"/>
              </a:rPr>
              <a:t> tip de </a:t>
            </a:r>
            <a:r>
              <a:rPr lang="en-US" sz="1300" dirty="0" err="1">
                <a:latin typeface="Trebuchet MS" panose="020B0603020202020204" pitchFamily="34" charset="0"/>
                <a:ea typeface="Calibri" panose="020F0502020204030204" pitchFamily="34" charset="0"/>
                <a:cs typeface="Arial" panose="020B0604020202020204" pitchFamily="34" charset="0"/>
              </a:rPr>
              <a:t>activităţi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construcţie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extindere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modernizare</a:t>
            </a:r>
            <a:r>
              <a:rPr lang="en-US" sz="1300" dirty="0">
                <a:latin typeface="Trebuchet MS" panose="020B0603020202020204" pitchFamily="34" charset="0"/>
                <a:ea typeface="Calibri" panose="020F0502020204030204" pitchFamily="34" charset="0"/>
                <a:cs typeface="Arial" panose="020B0604020202020204" pitchFamily="34" charset="0"/>
              </a:rPr>
              <a:t>/</a:t>
            </a:r>
            <a:r>
              <a:rPr lang="en-US" sz="1300" dirty="0" err="1">
                <a:latin typeface="Trebuchet MS" panose="020B0603020202020204" pitchFamily="34" charset="0"/>
                <a:ea typeface="Calibri" panose="020F0502020204030204" pitchFamily="34" charset="0"/>
                <a:cs typeface="Arial" panose="020B0604020202020204" pitchFamily="34" charset="0"/>
              </a:rPr>
              <a:t>reabilitare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realizate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asupra</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aceleiaşi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infrastructuri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aceluiaşi</a:t>
            </a:r>
            <a:r>
              <a:rPr lang="en-US" sz="1300" dirty="0">
                <a:latin typeface="Trebuchet MS" panose="020B0603020202020204" pitchFamily="34" charset="0"/>
                <a:ea typeface="Calibri" panose="020F0502020204030204" pitchFamily="34" charset="0"/>
                <a:cs typeface="Arial" panose="020B0604020202020204" pitchFamily="34" charset="0"/>
              </a:rPr>
              <a:t> segment de </a:t>
            </a:r>
            <a:r>
              <a:rPr lang="en-US" sz="1300" dirty="0" err="1">
                <a:latin typeface="Trebuchet MS" panose="020B0603020202020204" pitchFamily="34" charset="0"/>
                <a:ea typeface="Calibri" panose="020F0502020204030204" pitchFamily="34" charset="0"/>
                <a:cs typeface="Arial" panose="020B0604020202020204" pitchFamily="34" charset="0"/>
              </a:rPr>
              <a:t>infrastructură</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şi</a:t>
            </a:r>
            <a:r>
              <a:rPr lang="en-US" sz="1300" dirty="0">
                <a:latin typeface="Trebuchet MS" panose="020B0603020202020204" pitchFamily="34" charset="0"/>
                <a:ea typeface="Calibri" panose="020F0502020204030204" pitchFamily="34" charset="0"/>
                <a:cs typeface="Arial" panose="020B0604020202020204" pitchFamily="34" charset="0"/>
              </a:rPr>
              <a:t> nu </a:t>
            </a:r>
            <a:r>
              <a:rPr lang="en-US" sz="1300" dirty="0" err="1">
                <a:latin typeface="Trebuchet MS" panose="020B0603020202020204" pitchFamily="34" charset="0"/>
                <a:ea typeface="Calibri" panose="020F0502020204030204" pitchFamily="34" charset="0"/>
                <a:cs typeface="Arial" panose="020B0604020202020204" pitchFamily="34" charset="0"/>
              </a:rPr>
              <a:t>beneficiază</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fonduri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publice</a:t>
            </a:r>
            <a:r>
              <a:rPr lang="en-US" sz="1300" dirty="0">
                <a:latin typeface="Trebuchet MS" panose="020B0603020202020204" pitchFamily="34" charset="0"/>
                <a:ea typeface="Calibri" panose="020F0502020204030204" pitchFamily="34" charset="0"/>
                <a:cs typeface="Arial" panose="020B0604020202020204" pitchFamily="34" charset="0"/>
              </a:rPr>
              <a:t> din </a:t>
            </a:r>
            <a:r>
              <a:rPr lang="en-US" sz="1300" dirty="0" err="1">
                <a:latin typeface="Trebuchet MS" panose="020B0603020202020204" pitchFamily="34" charset="0"/>
                <a:ea typeface="Calibri" panose="020F0502020204030204" pitchFamily="34" charset="0"/>
                <a:cs typeface="Arial" panose="020B0604020202020204" pitchFamily="34" charset="0"/>
              </a:rPr>
              <a:t>alte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surse</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finanţare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altele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decât</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cele</a:t>
            </a:r>
            <a:r>
              <a:rPr lang="en-US" sz="1300" dirty="0">
                <a:latin typeface="Trebuchet MS" panose="020B0603020202020204" pitchFamily="34" charset="0"/>
                <a:ea typeface="Calibri" panose="020F0502020204030204" pitchFamily="34" charset="0"/>
                <a:cs typeface="Arial" panose="020B0604020202020204" pitchFamily="34" charset="0"/>
              </a:rPr>
              <a:t> ale </a:t>
            </a:r>
            <a:r>
              <a:rPr lang="en-US" sz="1300" dirty="0" err="1">
                <a:latin typeface="Trebuchet MS" panose="020B0603020202020204" pitchFamily="34" charset="0"/>
                <a:ea typeface="Calibri" panose="020F0502020204030204" pitchFamily="34" charset="0"/>
                <a:cs typeface="Arial" panose="020B0604020202020204" pitchFamily="34" charset="0"/>
              </a:rPr>
              <a:t>solicitantului</a:t>
            </a:r>
            <a:endParaRPr lang="en-US" sz="1300" dirty="0">
              <a:latin typeface="Trebuchet MS" panose="020B0603020202020204" pitchFamily="34" charset="0"/>
              <a:ea typeface="Calibri" panose="020F0502020204030204" pitchFamily="34" charset="0"/>
              <a:cs typeface="Arial" panose="020B0604020202020204" pitchFamily="34" charset="0"/>
            </a:endParaRPr>
          </a:p>
          <a:p>
            <a:pPr algn="just">
              <a:lnSpc>
                <a:spcPct val="150000"/>
              </a:lnSpc>
              <a:spcBef>
                <a:spcPts val="450"/>
              </a:spcBef>
            </a:pPr>
            <a:r>
              <a:rPr lang="en-US" sz="1300" dirty="0" err="1">
                <a:latin typeface="Trebuchet MS" panose="020B0603020202020204" pitchFamily="34" charset="0"/>
                <a:ea typeface="Calibri" panose="020F0502020204030204" pitchFamily="34" charset="0"/>
                <a:cs typeface="Arial" panose="020B0604020202020204" pitchFamily="34" charset="0"/>
              </a:rPr>
              <a:t>sau</a:t>
            </a:r>
            <a:r>
              <a:rPr lang="en-US" sz="1300" dirty="0">
                <a:latin typeface="Trebuchet MS" panose="020B0603020202020204" pitchFamily="34" charset="0"/>
                <a:ea typeface="Calibri" panose="020F0502020204030204" pitchFamily="34" charset="0"/>
                <a:cs typeface="Arial" panose="020B0604020202020204" pitchFamily="34" charset="0"/>
              </a:rPr>
              <a:t> </a:t>
            </a:r>
          </a:p>
          <a:p>
            <a:pPr marL="19050" indent="-19050" algn="just">
              <a:lnSpc>
                <a:spcPct val="150000"/>
              </a:lnSpc>
              <a:spcBef>
                <a:spcPts val="450"/>
              </a:spcBef>
              <a:buFontTx/>
              <a:buChar char="-"/>
            </a:pP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proiecte</a:t>
            </a:r>
            <a:r>
              <a:rPr lang="en-US" sz="1300" b="1" dirty="0">
                <a:latin typeface="Trebuchet MS" panose="020B0603020202020204" pitchFamily="34" charset="0"/>
                <a:ea typeface="Calibri" panose="020F0502020204030204" pitchFamily="34" charset="0"/>
                <a:cs typeface="Arial" panose="020B0604020202020204" pitchFamily="34" charset="0"/>
              </a:rPr>
              <a:t> cu </a:t>
            </a:r>
            <a:r>
              <a:rPr lang="en-US" sz="1300" b="1" dirty="0" err="1">
                <a:latin typeface="Trebuchet MS" panose="020B0603020202020204" pitchFamily="34" charset="0"/>
                <a:ea typeface="Calibri" panose="020F0502020204030204" pitchFamily="34" charset="0"/>
                <a:cs typeface="Arial" panose="020B0604020202020204" pitchFamily="34" charset="0"/>
              </a:rPr>
              <a:t>lucrari</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b="1" dirty="0" err="1">
                <a:latin typeface="Trebuchet MS" panose="020B0603020202020204" pitchFamily="34" charset="0"/>
                <a:ea typeface="Calibri" panose="020F0502020204030204" pitchFamily="34" charset="0"/>
                <a:cs typeface="Arial" panose="020B0604020202020204" pitchFamily="34" charset="0"/>
              </a:rPr>
              <a:t>incepute</a:t>
            </a:r>
            <a:r>
              <a:rPr lang="en-US" sz="1300" b="1" dirty="0">
                <a:latin typeface="Trebuchet MS" panose="020B0603020202020204" pitchFamily="34" charset="0"/>
                <a:ea typeface="Calibri" panose="020F0502020204030204" pitchFamily="34" charset="0"/>
                <a:cs typeface="Arial" panose="020B0604020202020204" pitchFamily="34" charset="0"/>
              </a:rPr>
              <a:t> </a:t>
            </a:r>
            <a:r>
              <a:rPr lang="en-US" sz="1300" dirty="0">
                <a:latin typeface="Trebuchet MS" panose="020B0603020202020204" pitchFamily="34" charset="0"/>
                <a:ea typeface="Calibri" panose="020F0502020204030204" pitchFamily="34" charset="0"/>
                <a:cs typeface="Arial" panose="020B0604020202020204" pitchFamily="34" charset="0"/>
              </a:rPr>
              <a:t>- 5 ani </a:t>
            </a:r>
            <a:r>
              <a:rPr lang="en-US" sz="1300" dirty="0" err="1">
                <a:latin typeface="Trebuchet MS" panose="020B0603020202020204" pitchFamily="34" charset="0"/>
                <a:ea typeface="Calibri" panose="020F0502020204030204" pitchFamily="34" charset="0"/>
                <a:cs typeface="Arial" panose="020B0604020202020204" pitchFamily="34" charset="0"/>
              </a:rPr>
              <a:t>înainte</a:t>
            </a:r>
            <a:r>
              <a:rPr lang="en-US" sz="1300" dirty="0">
                <a:latin typeface="Trebuchet MS" panose="020B0603020202020204" pitchFamily="34" charset="0"/>
                <a:ea typeface="Calibri" panose="020F0502020204030204" pitchFamily="34" charset="0"/>
                <a:cs typeface="Arial" panose="020B0604020202020204" pitchFamily="34" charset="0"/>
              </a:rPr>
              <a:t> de data </a:t>
            </a:r>
            <a:r>
              <a:rPr lang="en-US" sz="1300" dirty="0" err="1">
                <a:latin typeface="Trebuchet MS" panose="020B0603020202020204" pitchFamily="34" charset="0"/>
                <a:ea typeface="Calibri" panose="020F0502020204030204" pitchFamily="34" charset="0"/>
                <a:cs typeface="Arial" panose="020B0604020202020204" pitchFamily="34" charset="0"/>
              </a:rPr>
              <a:t>emiterii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ordinului</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începere</a:t>
            </a:r>
            <a:r>
              <a:rPr lang="en-US" sz="1300" dirty="0">
                <a:latin typeface="Trebuchet MS" panose="020B0603020202020204" pitchFamily="34" charset="0"/>
                <a:ea typeface="Calibri" panose="020F0502020204030204" pitchFamily="34" charset="0"/>
                <a:cs typeface="Arial" panose="020B0604020202020204" pitchFamily="34" charset="0"/>
              </a:rPr>
              <a:t> a </a:t>
            </a:r>
            <a:r>
              <a:rPr lang="en-US" sz="1300" dirty="0" err="1">
                <a:latin typeface="Trebuchet MS" panose="020B0603020202020204" pitchFamily="34" charset="0"/>
                <a:ea typeface="Calibri" panose="020F0502020204030204" pitchFamily="34" charset="0"/>
                <a:cs typeface="Arial" panose="020B0604020202020204" pitchFamily="34" charset="0"/>
              </a:rPr>
              <a:t>contractului</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lucrări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pentru</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acelaşi</a:t>
            </a:r>
            <a:r>
              <a:rPr lang="en-US" sz="1300" dirty="0">
                <a:latin typeface="Trebuchet MS" panose="020B0603020202020204" pitchFamily="34" charset="0"/>
                <a:ea typeface="Calibri" panose="020F0502020204030204" pitchFamily="34" charset="0"/>
                <a:cs typeface="Arial" panose="020B0604020202020204" pitchFamily="34" charset="0"/>
              </a:rPr>
              <a:t> tip de </a:t>
            </a:r>
            <a:r>
              <a:rPr lang="en-US" sz="1300" dirty="0" err="1">
                <a:latin typeface="Trebuchet MS" panose="020B0603020202020204" pitchFamily="34" charset="0"/>
                <a:ea typeface="Calibri" panose="020F0502020204030204" pitchFamily="34" charset="0"/>
                <a:cs typeface="Arial" panose="020B0604020202020204" pitchFamily="34" charset="0"/>
              </a:rPr>
              <a:t>activităţi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construcţie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extindere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modernizare</a:t>
            </a:r>
            <a:r>
              <a:rPr lang="en-US" sz="1300" dirty="0">
                <a:latin typeface="Trebuchet MS" panose="020B0603020202020204" pitchFamily="34" charset="0"/>
                <a:ea typeface="Calibri" panose="020F0502020204030204" pitchFamily="34" charset="0"/>
                <a:cs typeface="Arial" panose="020B0604020202020204" pitchFamily="34" charset="0"/>
              </a:rPr>
              <a:t>/</a:t>
            </a:r>
            <a:r>
              <a:rPr lang="en-US" sz="1300" dirty="0" err="1">
                <a:latin typeface="Trebuchet MS" panose="020B0603020202020204" pitchFamily="34" charset="0"/>
                <a:ea typeface="Calibri" panose="020F0502020204030204" pitchFamily="34" charset="0"/>
                <a:cs typeface="Arial" panose="020B0604020202020204" pitchFamily="34" charset="0"/>
              </a:rPr>
              <a:t>reabilitare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realizate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asupra</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aceleiaşi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infrastructuri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aceluiaşi</a:t>
            </a:r>
            <a:r>
              <a:rPr lang="en-US" sz="1300" dirty="0">
                <a:latin typeface="Trebuchet MS" panose="020B0603020202020204" pitchFamily="34" charset="0"/>
                <a:ea typeface="Calibri" panose="020F0502020204030204" pitchFamily="34" charset="0"/>
                <a:cs typeface="Arial" panose="020B0604020202020204" pitchFamily="34" charset="0"/>
              </a:rPr>
              <a:t> segment de </a:t>
            </a:r>
            <a:r>
              <a:rPr lang="en-US" sz="1300" dirty="0" err="1">
                <a:latin typeface="Trebuchet MS" panose="020B0603020202020204" pitchFamily="34" charset="0"/>
                <a:ea typeface="Calibri" panose="020F0502020204030204" pitchFamily="34" charset="0"/>
                <a:cs typeface="Arial" panose="020B0604020202020204" pitchFamily="34" charset="0"/>
              </a:rPr>
              <a:t>infrastructură</a:t>
            </a:r>
            <a:r>
              <a:rPr lang="en-US" sz="1300" dirty="0">
                <a:latin typeface="Trebuchet MS" panose="020B0603020202020204" pitchFamily="34" charset="0"/>
                <a:ea typeface="Calibri" panose="020F0502020204030204" pitchFamily="34" charset="0"/>
                <a:cs typeface="Arial" panose="020B0604020202020204" pitchFamily="34" charset="0"/>
              </a:rPr>
              <a:t>, nu s-a </a:t>
            </a:r>
            <a:r>
              <a:rPr lang="en-US" sz="1300" dirty="0" err="1">
                <a:latin typeface="Trebuchet MS" panose="020B0603020202020204" pitchFamily="34" charset="0"/>
                <a:ea typeface="Calibri" panose="020F0502020204030204" pitchFamily="34" charset="0"/>
                <a:cs typeface="Arial" panose="020B0604020202020204" pitchFamily="34" charset="0"/>
              </a:rPr>
              <a:t>aflat</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în</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perioada</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garanţie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pentru</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activităţile</a:t>
            </a:r>
            <a:r>
              <a:rPr lang="en-US" sz="1300" dirty="0">
                <a:latin typeface="Trebuchet MS" panose="020B0603020202020204" pitchFamily="34" charset="0"/>
                <a:ea typeface="Calibri" panose="020F0502020204030204" pitchFamily="34" charset="0"/>
                <a:cs typeface="Arial" panose="020B0604020202020204" pitchFamily="34" charset="0"/>
              </a:rPr>
              <a:t> enumerate anterior </a:t>
            </a:r>
            <a:r>
              <a:rPr lang="en-US" sz="1300" dirty="0" err="1">
                <a:latin typeface="Trebuchet MS" panose="020B0603020202020204" pitchFamily="34" charset="0"/>
                <a:ea typeface="Calibri" panose="020F0502020204030204" pitchFamily="34" charset="0"/>
                <a:cs typeface="Arial" panose="020B0604020202020204" pitchFamily="34" charset="0"/>
              </a:rPr>
              <a:t>şi</a:t>
            </a:r>
            <a:r>
              <a:rPr lang="en-US" sz="1300" dirty="0">
                <a:latin typeface="Trebuchet MS" panose="020B0603020202020204" pitchFamily="34" charset="0"/>
                <a:ea typeface="Calibri" panose="020F0502020204030204" pitchFamily="34" charset="0"/>
                <a:cs typeface="Arial" panose="020B0604020202020204" pitchFamily="34" charset="0"/>
              </a:rPr>
              <a:t> nu </a:t>
            </a:r>
            <a:r>
              <a:rPr lang="en-US" sz="1300" dirty="0" err="1">
                <a:latin typeface="Trebuchet MS" panose="020B0603020202020204" pitchFamily="34" charset="0"/>
                <a:ea typeface="Calibri" panose="020F0502020204030204" pitchFamily="34" charset="0"/>
                <a:cs typeface="Arial" panose="020B0604020202020204" pitchFamily="34" charset="0"/>
              </a:rPr>
              <a:t>beneficiază</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fonduri</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publice</a:t>
            </a:r>
            <a:r>
              <a:rPr lang="en-US" sz="1300" dirty="0">
                <a:latin typeface="Trebuchet MS" panose="020B0603020202020204" pitchFamily="34" charset="0"/>
                <a:ea typeface="Calibri" panose="020F0502020204030204" pitchFamily="34" charset="0"/>
                <a:cs typeface="Arial" panose="020B0604020202020204" pitchFamily="34" charset="0"/>
              </a:rPr>
              <a:t> din </a:t>
            </a:r>
            <a:r>
              <a:rPr lang="en-US" sz="1300" dirty="0" err="1">
                <a:latin typeface="Trebuchet MS" panose="020B0603020202020204" pitchFamily="34" charset="0"/>
                <a:ea typeface="Calibri" panose="020F0502020204030204" pitchFamily="34" charset="0"/>
                <a:cs typeface="Arial" panose="020B0604020202020204" pitchFamily="34" charset="0"/>
              </a:rPr>
              <a:t>alte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surse</a:t>
            </a:r>
            <a:r>
              <a:rPr lang="en-US" sz="1300" dirty="0">
                <a:latin typeface="Trebuchet MS" panose="020B0603020202020204" pitchFamily="34" charset="0"/>
                <a:ea typeface="Calibri" panose="020F0502020204030204" pitchFamily="34" charset="0"/>
                <a:cs typeface="Arial" panose="020B0604020202020204" pitchFamily="34" charset="0"/>
              </a:rPr>
              <a:t> de </a:t>
            </a:r>
            <a:r>
              <a:rPr lang="en-US" sz="1300" dirty="0" err="1">
                <a:latin typeface="Trebuchet MS" panose="020B0603020202020204" pitchFamily="34" charset="0"/>
                <a:ea typeface="Calibri" panose="020F0502020204030204" pitchFamily="34" charset="0"/>
                <a:cs typeface="Arial" panose="020B0604020202020204" pitchFamily="34" charset="0"/>
              </a:rPr>
              <a:t>finanţare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altele</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decât</a:t>
            </a:r>
            <a:r>
              <a:rPr lang="en-US" sz="1300" dirty="0">
                <a:latin typeface="Trebuchet MS" panose="020B0603020202020204" pitchFamily="34" charset="0"/>
                <a:ea typeface="Calibri" panose="020F0502020204030204" pitchFamily="34" charset="0"/>
                <a:cs typeface="Arial" panose="020B0604020202020204" pitchFamily="34" charset="0"/>
              </a:rPr>
              <a:t> </a:t>
            </a:r>
            <a:r>
              <a:rPr lang="en-US" sz="1300" dirty="0" err="1">
                <a:latin typeface="Trebuchet MS" panose="020B0603020202020204" pitchFamily="34" charset="0"/>
                <a:ea typeface="Calibri" panose="020F0502020204030204" pitchFamily="34" charset="0"/>
                <a:cs typeface="Arial" panose="020B0604020202020204" pitchFamily="34" charset="0"/>
              </a:rPr>
              <a:t>cele</a:t>
            </a:r>
            <a:r>
              <a:rPr lang="en-US" sz="1300" dirty="0">
                <a:latin typeface="Trebuchet MS" panose="020B0603020202020204" pitchFamily="34" charset="0"/>
                <a:ea typeface="Calibri" panose="020F0502020204030204" pitchFamily="34" charset="0"/>
                <a:cs typeface="Arial" panose="020B0604020202020204" pitchFamily="34" charset="0"/>
              </a:rPr>
              <a:t> ale </a:t>
            </a:r>
            <a:r>
              <a:rPr lang="en-US" sz="1300" dirty="0" err="1">
                <a:latin typeface="Trebuchet MS" panose="020B0603020202020204" pitchFamily="34" charset="0"/>
                <a:ea typeface="Calibri" panose="020F0502020204030204" pitchFamily="34" charset="0"/>
                <a:cs typeface="Arial" panose="020B0604020202020204" pitchFamily="34" charset="0"/>
              </a:rPr>
              <a:t>solicitantului</a:t>
            </a:r>
            <a:endParaRPr lang="en-US" sz="1300" dirty="0">
              <a:latin typeface="Trebuchet MS" panose="020B0603020202020204" pitchFamily="34" charset="0"/>
              <a:ea typeface="Calibri" panose="020F0502020204030204" pitchFamily="34" charset="0"/>
              <a:cs typeface="Arial" panose="020B0604020202020204" pitchFamily="34" charset="0"/>
            </a:endParaRPr>
          </a:p>
          <a:p>
            <a:pPr algn="just">
              <a:lnSpc>
                <a:spcPct val="150000"/>
              </a:lnSpc>
              <a:spcBef>
                <a:spcPts val="450"/>
              </a:spcBef>
            </a:pPr>
            <a:r>
              <a:rPr lang="en-GB" sz="1300" dirty="0">
                <a:latin typeface="Trebuchet MS" panose="020B0603020202020204" pitchFamily="34" charset="0"/>
                <a:ea typeface="Times New Roman" panose="02020603050405020304" pitchFamily="18" charset="0"/>
                <a:cs typeface="Times New Roman" panose="02020603050405020304" pitchFamily="18" charset="0"/>
              </a:rPr>
              <a:t>4. </a:t>
            </a:r>
            <a:r>
              <a:rPr lang="ro-RO" sz="1300" dirty="0">
                <a:latin typeface="Trebuchet MS" panose="020B0603020202020204" pitchFamily="34" charset="0"/>
                <a:ea typeface="Times New Roman" panose="02020603050405020304" pitchFamily="18" charset="0"/>
                <a:cs typeface="Times New Roman" panose="02020603050405020304" pitchFamily="18" charset="0"/>
              </a:rPr>
              <a:t>Valoarea nerambursabila a proiectului este de minim 500.000 euro.</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Bef>
                <a:spcPts val="450"/>
              </a:spcBef>
            </a:pPr>
            <a:r>
              <a:rPr lang="en-GB" sz="1300" dirty="0">
                <a:latin typeface="Trebuchet MS" panose="020B0603020202020204" pitchFamily="34" charset="0"/>
                <a:ea typeface="Times New Roman" panose="02020603050405020304" pitchFamily="18" charset="0"/>
                <a:cs typeface="Times New Roman" panose="02020603050405020304" pitchFamily="18" charset="0"/>
              </a:rPr>
              <a:t>5. </a:t>
            </a:r>
            <a:r>
              <a:rPr lang="ro-RO" sz="1300" dirty="0">
                <a:latin typeface="Trebuchet MS" panose="020B0603020202020204" pitchFamily="34" charset="0"/>
                <a:ea typeface="Times New Roman" panose="02020603050405020304" pitchFamily="18" charset="0"/>
                <a:cs typeface="Times New Roman" panose="02020603050405020304" pitchFamily="18" charset="0"/>
              </a:rPr>
              <a:t>Perioada de implementare a activităților proiectului nu depășește 31 decembrie 2029.</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Bef>
                <a:spcPts val="450"/>
              </a:spcBef>
            </a:pPr>
            <a:r>
              <a:rPr lang="en-US" sz="1300" dirty="0">
                <a:latin typeface="Trebuchet MS" panose="020B0603020202020204" pitchFamily="34" charset="0"/>
                <a:ea typeface="Times New Roman" panose="02020603050405020304" pitchFamily="18" charset="0"/>
                <a:cs typeface="Times New Roman" panose="02020603050405020304" pitchFamily="18" charset="0"/>
              </a:rPr>
              <a:t>6. </a:t>
            </a:r>
            <a:r>
              <a:rPr lang="ro-RO" sz="1300" dirty="0">
                <a:latin typeface="Trebuchet MS" panose="020B0603020202020204" pitchFamily="34" charset="0"/>
                <a:ea typeface="Times New Roman" panose="02020603050405020304" pitchFamily="18" charset="0"/>
                <a:cs typeface="Times New Roman" panose="02020603050405020304" pitchFamily="18" charset="0"/>
              </a:rPr>
              <a:t>Proiectul respectă prevederile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legislaţiei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comunitare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naţionale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în domeniul dezvoltării durabile,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egalităţii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de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şanse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nediscriminării,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egalităţii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de gen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accesibilitate.</a:t>
            </a: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Bef>
                <a:spcPts val="450"/>
              </a:spcBef>
            </a:pPr>
            <a:r>
              <a:rPr lang="en-GB" sz="1300" dirty="0">
                <a:latin typeface="Trebuchet MS" panose="020B0603020202020204" pitchFamily="34" charset="0"/>
                <a:ea typeface="Times New Roman" panose="02020603050405020304" pitchFamily="18" charset="0"/>
                <a:cs typeface="Times New Roman" panose="02020603050405020304" pitchFamily="18" charset="0"/>
              </a:rPr>
              <a:t>7. </a:t>
            </a:r>
            <a:r>
              <a:rPr lang="ro-RO" sz="1300" dirty="0">
                <a:latin typeface="Trebuchet MS" panose="020B0603020202020204" pitchFamily="34" charset="0"/>
                <a:ea typeface="Times New Roman" panose="02020603050405020304" pitchFamily="18" charset="0"/>
                <a:cs typeface="Times New Roman" panose="02020603050405020304" pitchFamily="18" charset="0"/>
              </a:rPr>
              <a:t>Proiectul este </a:t>
            </a:r>
            <a:r>
              <a:rPr lang="ro-RO" sz="1300" b="1" u="sng" dirty="0">
                <a:latin typeface="Trebuchet MS" panose="020B0603020202020204" pitchFamily="34" charset="0"/>
                <a:ea typeface="Times New Roman" panose="02020603050405020304" pitchFamily="18" charset="0"/>
                <a:cs typeface="Times New Roman" panose="02020603050405020304" pitchFamily="18" charset="0"/>
              </a:rPr>
              <a:t>integrat</a:t>
            </a:r>
            <a:r>
              <a:rPr lang="ro-RO" sz="1300" dirty="0">
                <a:latin typeface="Trebuchet MS" panose="020B0603020202020204" pitchFamily="34" charset="0"/>
                <a:ea typeface="Times New Roman" panose="02020603050405020304" pitchFamily="18" charset="0"/>
                <a:cs typeface="Times New Roman" panose="02020603050405020304" pitchFamily="18" charset="0"/>
              </a:rPr>
              <a:t> si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detine</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Avizul de conformitate emis de Structura de Sprijinire a Dezvoltării Urbane Durabile (SSDU) din cadrul ADR Nord-Est</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se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regaseste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în</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cadrul</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listei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de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proiecte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prioritizate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cu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incadrarea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in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alocarea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bugetara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solicitantului</a:t>
            </a:r>
            <a:r>
              <a:rPr lang="en-US" sz="1300" dirty="0">
                <a:latin typeface="Trebuchet MS" panose="020B0603020202020204" pitchFamily="34" charset="0"/>
                <a:ea typeface="Times New Roman" panose="02020603050405020304" pitchFamily="18" charset="0"/>
                <a:cs typeface="Times New Roman" panose="02020603050405020304" pitchFamily="18" charset="0"/>
              </a:rPr>
              <a:t>.</a:t>
            </a:r>
          </a:p>
          <a:p>
            <a:pPr marL="285750" indent="-285750" algn="just">
              <a:lnSpc>
                <a:spcPct val="150000"/>
              </a:lnSpc>
              <a:spcBef>
                <a:spcPts val="450"/>
              </a:spcBef>
              <a:buFontTx/>
              <a:buChar char="-"/>
            </a:pPr>
            <a:endParaRPr lang="en-US" sz="1300" dirty="0">
              <a:latin typeface="Trebuchet MS" panose="020B0603020202020204" pitchFamily="34" charset="0"/>
              <a:ea typeface="Calibri" panose="020F0502020204030204" pitchFamily="34" charset="0"/>
              <a:cs typeface="Arial" panose="020B0604020202020204" pitchFamily="34" charset="0"/>
            </a:endParaRPr>
          </a:p>
          <a:p>
            <a:pPr marL="257175" indent="-257175" algn="just">
              <a:lnSpc>
                <a:spcPct val="150000"/>
              </a:lnSpc>
              <a:spcBef>
                <a:spcPts val="450"/>
              </a:spcBef>
              <a:buFont typeface="+mj-lt"/>
              <a:buAutoNum type="arabicPeriod"/>
            </a:pPr>
            <a:endParaRPr lang="en-US" sz="1300" dirty="0">
              <a:latin typeface="Trebuchet MS" panose="020B0603020202020204" pitchFamily="34" charset="0"/>
              <a:ea typeface="Calibri" panose="020F0502020204030204" pitchFamily="34" charset="0"/>
              <a:cs typeface="Arial" panose="020B0604020202020204" pitchFamily="34" charset="0"/>
            </a:endParaRPr>
          </a:p>
          <a:p>
            <a:pPr marL="257175" indent="-257175" algn="just">
              <a:lnSpc>
                <a:spcPct val="150000"/>
              </a:lnSpc>
              <a:spcBef>
                <a:spcPts val="450"/>
              </a:spcBef>
              <a:buFont typeface="+mj-lt"/>
              <a:buAutoNum type="arabicPeriod"/>
            </a:pPr>
            <a:endParaRPr lang="en-US" sz="1300" dirty="0">
              <a:latin typeface="Trebuchet MS" panose="020B0603020202020204" pitchFamily="34" charset="0"/>
              <a:ea typeface="Calibri" panose="020F0502020204030204" pitchFamily="34" charset="0"/>
              <a:cs typeface="Arial" panose="020B0604020202020204" pitchFamily="34" charset="0"/>
            </a:endParaRPr>
          </a:p>
          <a:p>
            <a:pPr marL="257175" indent="-257175" algn="just">
              <a:lnSpc>
                <a:spcPct val="150000"/>
              </a:lnSpc>
              <a:spcBef>
                <a:spcPts val="450"/>
              </a:spcBef>
              <a:buFont typeface="+mj-lt"/>
              <a:buAutoNum type="arabicPeriod"/>
            </a:pPr>
            <a:endParaRPr lang="en-US" sz="1300" dirty="0">
              <a:latin typeface="Trebuchet MS" panose="020B0603020202020204" pitchFamily="34" charset="0"/>
              <a:ea typeface="Calibri" panose="020F0502020204030204" pitchFamily="34" charset="0"/>
              <a:cs typeface="Arial" panose="020B0604020202020204" pitchFamily="34" charset="0"/>
            </a:endParaRPr>
          </a:p>
          <a:p>
            <a:pPr marL="257175" indent="-257175" algn="just">
              <a:lnSpc>
                <a:spcPct val="150000"/>
              </a:lnSpc>
              <a:spcBef>
                <a:spcPts val="450"/>
              </a:spcBef>
              <a:buFont typeface="+mj-lt"/>
              <a:buAutoNum type="arabicPeriod"/>
            </a:pPr>
            <a:endParaRPr lang="en-US" sz="1300" dirty="0">
              <a:latin typeface="Trebuchet MS" panose="020B0603020202020204" pitchFamily="34" charset="0"/>
              <a:ea typeface="Calibri" panose="020F0502020204030204" pitchFamily="34" charset="0"/>
              <a:cs typeface="Arial" panose="020B0604020202020204" pitchFamily="34" charset="0"/>
            </a:endParaRPr>
          </a:p>
          <a:p>
            <a:pPr algn="just">
              <a:spcBef>
                <a:spcPts val="450"/>
              </a:spcBef>
            </a:pPr>
            <a:endParaRPr lang="en-US" sz="1300" b="1" u="sng"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450"/>
              </a:spcBef>
              <a:spcAft>
                <a:spcPts val="450"/>
              </a:spcAft>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object 3">
            <a:extLst>
              <a:ext uri="{FF2B5EF4-FFF2-40B4-BE49-F238E27FC236}">
                <a16:creationId xmlns:a16="http://schemas.microsoft.com/office/drawing/2014/main" id="{F6AB4867-54D6-7989-A824-05A1EBB83A8E}"/>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4" name="object 2">
            <a:extLst>
              <a:ext uri="{FF2B5EF4-FFF2-40B4-BE49-F238E27FC236}">
                <a16:creationId xmlns:a16="http://schemas.microsoft.com/office/drawing/2014/main" id="{1C644DD7-935D-1926-DE68-FD0349C07605}"/>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3" name="Picture 2">
            <a:extLst>
              <a:ext uri="{FF2B5EF4-FFF2-40B4-BE49-F238E27FC236}">
                <a16:creationId xmlns:a16="http://schemas.microsoft.com/office/drawing/2014/main" id="{0E703C51-F1DB-CB2D-27F2-602922E4069F}"/>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6" name="Picture 5">
            <a:extLst>
              <a:ext uri="{FF2B5EF4-FFF2-40B4-BE49-F238E27FC236}">
                <a16:creationId xmlns:a16="http://schemas.microsoft.com/office/drawing/2014/main" id="{C2D68E7D-63C9-AD74-CFB8-396140694587}"/>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400839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24F75-8F36-48B6-A79C-0116EFE59D86}"/>
              </a:ext>
            </a:extLst>
          </p:cNvPr>
          <p:cNvSpPr txBox="1">
            <a:spLocks/>
          </p:cNvSpPr>
          <p:nvPr/>
        </p:nvSpPr>
        <p:spPr>
          <a:xfrm>
            <a:off x="2667000" y="3377460"/>
            <a:ext cx="6858000" cy="1451853"/>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just">
              <a:buFont typeface="Arial" panose="020B0604020202020204" pitchFamily="34" charset="0"/>
              <a:buChar char="•"/>
            </a:pPr>
            <a:endParaRPr lang="en-US" sz="1650" b="1" dirty="0">
              <a:latin typeface="Trebuchet MS" panose="020B0603020202020204"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316523" y="906831"/>
            <a:ext cx="11024808" cy="424697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just">
              <a:spcBef>
                <a:spcPts val="0"/>
              </a:spcBef>
              <a:buFont typeface="+mj-lt"/>
              <a:buAutoNum type="arabicPeriod" startAt="8"/>
            </a:pPr>
            <a:endParaRPr lang="en-GB" sz="1300" dirty="0">
              <a:latin typeface="Trebuchet MS" panose="020B0603020202020204" pitchFamily="34" charset="0"/>
              <a:ea typeface="Times New Roman" panose="02020603050405020304" pitchFamily="18" charset="0"/>
              <a:cs typeface="Times New Roman" panose="02020603050405020304" pitchFamily="18" charset="0"/>
            </a:endParaRPr>
          </a:p>
          <a:p>
            <a:pPr marL="257175" indent="-257175" algn="just">
              <a:spcBef>
                <a:spcPts val="0"/>
              </a:spcBef>
              <a:buFont typeface="+mj-lt"/>
              <a:buAutoNum type="arabicPeriod" startAt="8"/>
            </a:pPr>
            <a:r>
              <a:rPr lang="ro-RO" sz="1300" dirty="0">
                <a:latin typeface="Trebuchet MS" panose="020B0603020202020204" pitchFamily="34" charset="0"/>
                <a:ea typeface="Times New Roman" panose="02020603050405020304" pitchFamily="18" charset="0"/>
                <a:cs typeface="Times New Roman" panose="02020603050405020304" pitchFamily="18" charset="0"/>
              </a:rPr>
              <a:t>Locul de implementare al proiectului este situat:</a:t>
            </a:r>
          </a:p>
          <a:p>
            <a:pPr algn="just">
              <a:spcBef>
                <a:spcPts val="0"/>
              </a:spcBef>
            </a:pPr>
            <a:r>
              <a:rPr lang="ro-RO" sz="1300" dirty="0">
                <a:latin typeface="Trebuchet MS" panose="020B0603020202020204" pitchFamily="34" charset="0"/>
                <a:ea typeface="Times New Roman" panose="02020603050405020304" pitchFamily="18" charset="0"/>
                <a:cs typeface="Times New Roman" panose="02020603050405020304" pitchFamily="18" charset="0"/>
              </a:rPr>
              <a:t>a) în municipii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resedinta</a:t>
            </a:r>
            <a:r>
              <a:rPr lang="ro-RO" sz="1300" dirty="0">
                <a:latin typeface="Trebuchet MS" panose="020B0603020202020204" pitchFamily="34" charset="0"/>
                <a:ea typeface="Times New Roman" panose="02020603050405020304" pitchFamily="18" charset="0"/>
                <a:cs typeface="Times New Roman" panose="02020603050405020304" pitchFamily="18" charset="0"/>
              </a:rPr>
              <a:t> de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judet</a:t>
            </a:r>
            <a:r>
              <a:rPr lang="ro-RO" sz="1300" dirty="0">
                <a:latin typeface="Trebuchet MS" panose="020B0603020202020204" pitchFamily="34" charset="0"/>
                <a:ea typeface="Times New Roman" panose="02020603050405020304" pitchFamily="18" charset="0"/>
                <a:cs typeface="Times New Roman" panose="02020603050405020304" pitchFamily="18" charset="0"/>
              </a:rPr>
              <a:t>, inclusiv zona urbană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funcţională</a:t>
            </a:r>
            <a:r>
              <a:rPr lang="ro-RO" sz="1300" dirty="0">
                <a:latin typeface="Trebuchet MS" panose="020B0603020202020204" pitchFamily="34" charset="0"/>
                <a:ea typeface="Times New Roman" panose="02020603050405020304" pitchFamily="18" charset="0"/>
                <a:cs typeface="Times New Roman" panose="02020603050405020304" pitchFamily="18" charset="0"/>
              </a:rPr>
              <a:t>/zona metropolitana aferentă acestora, din Regiunea de Dezvoltare Nord-Est. </a:t>
            </a:r>
          </a:p>
          <a:p>
            <a:pPr algn="just">
              <a:spcBef>
                <a:spcPts val="0"/>
              </a:spcBef>
            </a:pPr>
            <a:r>
              <a:rPr lang="ro-RO" sz="1300" dirty="0">
                <a:latin typeface="Trebuchet MS" panose="020B0603020202020204" pitchFamily="34" charset="0"/>
                <a:ea typeface="Times New Roman" panose="02020603050405020304" pitchFamily="18" charset="0"/>
                <a:cs typeface="Times New Roman" panose="02020603050405020304" pitchFamily="18" charset="0"/>
              </a:rPr>
              <a:t>b) in interiorul unei zone de regenerare urbana definita in conformitate cu prevederile OUG 183/2023.</a:t>
            </a:r>
          </a:p>
          <a:p>
            <a:pPr marL="257175" indent="-257175" algn="just">
              <a:spcBef>
                <a:spcPts val="0"/>
              </a:spcBef>
              <a:buFont typeface="+mj-lt"/>
              <a:buAutoNum type="arabicPeriod" startAt="8"/>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gn="just">
              <a:spcBef>
                <a:spcPts val="0"/>
              </a:spcBef>
              <a:buAutoNum type="arabicPeriod" startAt="9"/>
            </a:pPr>
            <a:r>
              <a:rPr lang="ro-RO" sz="1300" dirty="0">
                <a:latin typeface="Trebuchet MS" panose="020B0603020202020204" pitchFamily="34" charset="0"/>
                <a:ea typeface="Times New Roman" panose="02020603050405020304" pitchFamily="18" charset="0"/>
                <a:cs typeface="Times New Roman" panose="02020603050405020304" pitchFamily="18" charset="0"/>
              </a:rPr>
              <a:t>Daca prin proiect sunt propuse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activitati</a:t>
            </a:r>
            <a:r>
              <a:rPr lang="ro-RO" sz="1300" dirty="0">
                <a:latin typeface="Trebuchet MS" panose="020B0603020202020204" pitchFamily="34" charset="0"/>
                <a:ea typeface="Times New Roman" panose="02020603050405020304" pitchFamily="18" charset="0"/>
                <a:cs typeface="Times New Roman" panose="02020603050405020304" pitchFamily="18" charset="0"/>
              </a:rPr>
              <a:t> asupra unui obiectiv de patrimoniu, acesta va fi inclus total sau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parţial</a:t>
            </a:r>
            <a:r>
              <a:rPr lang="ro-RO" sz="1300" dirty="0">
                <a:latin typeface="Trebuchet MS" panose="020B0603020202020204" pitchFamily="34" charset="0"/>
                <a:ea typeface="Times New Roman" panose="02020603050405020304" pitchFamily="18" charset="0"/>
                <a:cs typeface="Times New Roman" panose="02020603050405020304" pitchFamily="18" charset="0"/>
              </a:rPr>
              <a:t> în circuitul public.</a:t>
            </a:r>
            <a:endParaRPr lang="en-GB"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US" sz="1300" dirty="0">
                <a:latin typeface="Trebuchet MS" panose="020B0603020202020204" pitchFamily="34" charset="0"/>
                <a:ea typeface="Times New Roman" panose="02020603050405020304" pitchFamily="18" charset="0"/>
                <a:cs typeface="Times New Roman" panose="02020603050405020304" pitchFamily="18" charset="0"/>
              </a:rPr>
              <a:t>10.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Implementarea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proiectelor</a:t>
            </a:r>
            <a:r>
              <a:rPr lang="en-US" sz="1300" dirty="0">
                <a:latin typeface="Trebuchet MS" panose="020B0603020202020204" pitchFamily="34" charset="0"/>
                <a:ea typeface="Times New Roman" panose="02020603050405020304" pitchFamily="18" charset="0"/>
                <a:cs typeface="Times New Roman" panose="02020603050405020304" pitchFamily="18" charset="0"/>
              </a:rPr>
              <a:t> care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cuprind</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activitati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vizeaza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turismul</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balnear</a:t>
            </a:r>
            <a:r>
              <a:rPr lang="en-US" sz="1300" dirty="0">
                <a:latin typeface="Trebuchet MS" panose="020B0603020202020204" pitchFamily="34" charset="0"/>
                <a:ea typeface="Times New Roman" panose="02020603050405020304" pitchFamily="18" charset="0"/>
                <a:cs typeface="Times New Roman" panose="02020603050405020304" pitchFamily="18" charset="0"/>
              </a:rPr>
              <a:t> se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va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realiza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în</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localităţile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care au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statut</a:t>
            </a:r>
            <a:r>
              <a:rPr lang="en-US" sz="1300" dirty="0">
                <a:latin typeface="Trebuchet MS" panose="020B0603020202020204" pitchFamily="34" charset="0"/>
                <a:ea typeface="Times New Roman" panose="02020603050405020304" pitchFamily="18" charset="0"/>
                <a:cs typeface="Times New Roman" panose="02020603050405020304" pitchFamily="18" charset="0"/>
              </a:rPr>
              <a:t> de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statiune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balneara</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sau</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balneoclimatică</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în</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conformitate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cu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prevederile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OG nr. 109/2000,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privind</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staţiunile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balneare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climatice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balneoclimatice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cu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modificările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şi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completările</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en-US" sz="1300" dirty="0" err="1">
                <a:latin typeface="Trebuchet MS" panose="020B0603020202020204" pitchFamily="34" charset="0"/>
                <a:ea typeface="Times New Roman" panose="02020603050405020304" pitchFamily="18" charset="0"/>
                <a:cs typeface="Times New Roman" panose="02020603050405020304" pitchFamily="18" charset="0"/>
              </a:rPr>
              <a:t>ulterioare</a:t>
            </a:r>
            <a:r>
              <a:rPr lang="en-US" sz="1300" dirty="0">
                <a:latin typeface="Trebuchet MS" panose="020B0603020202020204" pitchFamily="34" charset="0"/>
                <a:ea typeface="Times New Roman" panose="02020603050405020304" pitchFamily="18" charset="0"/>
                <a:cs typeface="Times New Roman" panose="02020603050405020304" pitchFamily="18" charset="0"/>
              </a:rPr>
              <a:t>.</a:t>
            </a:r>
          </a:p>
          <a:p>
            <a:pPr algn="just">
              <a:spcBef>
                <a:spcPts val="0"/>
              </a:spcBef>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en-GB" sz="1300" dirty="0">
                <a:latin typeface="Trebuchet MS" panose="020B0603020202020204" pitchFamily="34" charset="0"/>
                <a:ea typeface="Times New Roman" panose="02020603050405020304" pitchFamily="18" charset="0"/>
                <a:cs typeface="Times New Roman" panose="02020603050405020304" pitchFamily="18" charset="0"/>
              </a:rPr>
              <a:t>11. </a:t>
            </a:r>
            <a:r>
              <a:rPr lang="ro-RO" sz="1300" dirty="0">
                <a:latin typeface="Trebuchet MS" panose="020B0603020202020204" pitchFamily="34" charset="0"/>
                <a:ea typeface="Times New Roman" panose="02020603050405020304" pitchFamily="18" charset="0"/>
                <a:cs typeface="Times New Roman" panose="02020603050405020304" pitchFamily="18" charset="0"/>
              </a:rPr>
              <a:t>Pentru investițiile în infrastructură care au o durată de viață preconizată de cel puțin cinci ani</a:t>
            </a:r>
            <a:r>
              <a:rPr lang="en-US" sz="1300" dirty="0">
                <a:latin typeface="Trebuchet MS" panose="020B0603020202020204" pitchFamily="34" charset="0"/>
                <a:ea typeface="Times New Roman" panose="02020603050405020304" pitchFamily="18" charset="0"/>
                <a:cs typeface="Times New Roman" panose="02020603050405020304" pitchFamily="18" charset="0"/>
              </a:rPr>
              <a:t> </a:t>
            </a:r>
            <a:r>
              <a:rPr lang="ro-RO" sz="1300" dirty="0">
                <a:latin typeface="Trebuchet MS" panose="020B0603020202020204" pitchFamily="34" charset="0"/>
                <a:ea typeface="Times New Roman" panose="02020603050405020304" pitchFamily="18" charset="0"/>
                <a:cs typeface="Times New Roman" panose="02020603050405020304" pitchFamily="18" charset="0"/>
              </a:rPr>
              <a:t>- proiectul trebuie sa </a:t>
            </a:r>
            <a:r>
              <a:rPr lang="ro-RO" sz="1300" dirty="0" err="1">
                <a:latin typeface="Trebuchet MS" panose="020B0603020202020204" pitchFamily="34" charset="0"/>
                <a:ea typeface="Times New Roman" panose="02020603050405020304" pitchFamily="18" charset="0"/>
                <a:cs typeface="Times New Roman" panose="02020603050405020304" pitchFamily="18" charset="0"/>
              </a:rPr>
              <a:t>prevada</a:t>
            </a:r>
            <a:r>
              <a:rPr lang="ro-RO" sz="1300" dirty="0">
                <a:latin typeface="Trebuchet MS" panose="020B0603020202020204" pitchFamily="34" charset="0"/>
                <a:ea typeface="Times New Roman" panose="02020603050405020304" pitchFamily="18" charset="0"/>
                <a:cs typeface="Times New Roman" panose="02020603050405020304" pitchFamily="18" charset="0"/>
              </a:rPr>
              <a:t> măsuri de atenuare și adaptare la schimbările climatice, la prevenirea și gestionarea riscurilor</a:t>
            </a:r>
            <a:r>
              <a:rPr lang="en-US" sz="1300" dirty="0">
                <a:latin typeface="Trebuchet MS" panose="020B0603020202020204" pitchFamily="34" charset="0"/>
                <a:ea typeface="Times New Roman" panose="02020603050405020304" pitchFamily="18" charset="0"/>
                <a:cs typeface="Times New Roman" panose="02020603050405020304" pitchFamily="18" charset="0"/>
              </a:rPr>
              <a:t>.</a:t>
            </a:r>
          </a:p>
          <a:p>
            <a:pPr marL="257175" indent="-257175" algn="just">
              <a:spcBef>
                <a:spcPts val="0"/>
              </a:spcBef>
              <a:buFont typeface="+mj-lt"/>
              <a:buAutoNum type="arabicPeriod" startAt="8"/>
            </a:pPr>
            <a:endParaRPr lang="it-IT"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it-IT" sz="1300" dirty="0">
                <a:latin typeface="Trebuchet MS" panose="020B0603020202020204" pitchFamily="34" charset="0"/>
                <a:ea typeface="Times New Roman" panose="02020603050405020304" pitchFamily="18" charset="0"/>
                <a:cs typeface="Times New Roman" panose="02020603050405020304" pitchFamily="18" charset="0"/>
              </a:rPr>
              <a:t>12. Respectarea principiului DNSH</a:t>
            </a:r>
          </a:p>
          <a:p>
            <a:pPr algn="just">
              <a:spcBef>
                <a:spcPts val="0"/>
              </a:spcBef>
            </a:pPr>
            <a:endParaRPr lang="it-IT"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it-IT" sz="1300" dirty="0">
                <a:latin typeface="Trebuchet MS" panose="020B0603020202020204" pitchFamily="34" charset="0"/>
                <a:ea typeface="Times New Roman" panose="02020603050405020304" pitchFamily="18" charset="0"/>
                <a:cs typeface="Times New Roman" panose="02020603050405020304" pitchFamily="18" charset="0"/>
              </a:rPr>
              <a:t>Solicitantul se va angaja ca va impune operatorului/operatorilor economici care vor executa lucrari finantate prin proiect, reciclarea/reutilizarea a cel putin 70 % (în greutate) din deșeurile nepericuloase ce vor rezulta din activitatea operatorului pe proiect (cu exceptia materialelor naturale mentionate in categoria 17 05 04 din lista europeana a deseurilor stabilita prin Decizia 2000/532/CE) fie direct de acesta, fie de un alt operator economic, in baza unui contract. Solicitantul isi va asuma aceasta obligatie in cadrul declaratiei pe propria raspundere si in Sectiunea 15. Schimbari climatice si dezastre din cererea de finanțare. </a:t>
            </a:r>
          </a:p>
          <a:p>
            <a:pPr algn="just">
              <a:spcBef>
                <a:spcPts val="0"/>
              </a:spcBef>
            </a:pPr>
            <a:endParaRPr lang="it-IT"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it-IT" sz="1300" dirty="0">
                <a:latin typeface="Trebuchet MS" panose="020B0603020202020204" pitchFamily="34" charset="0"/>
                <a:ea typeface="Times New Roman" panose="02020603050405020304" pitchFamily="18" charset="0"/>
                <a:cs typeface="Times New Roman" panose="02020603050405020304" pitchFamily="18" charset="0"/>
              </a:rPr>
              <a:t>Respectarea acestor obligații asumate va face obiectul monitorizării în etapa de implementare a proiectului.</a:t>
            </a:r>
          </a:p>
          <a:p>
            <a:pPr algn="just">
              <a:spcBef>
                <a:spcPts val="0"/>
              </a:spcBef>
            </a:pPr>
            <a:endParaRPr lang="it-IT"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0"/>
              </a:spcBef>
            </a:pPr>
            <a:r>
              <a:rPr lang="it-IT" sz="1300" dirty="0">
                <a:solidFill>
                  <a:srgbClr val="0070C0"/>
                </a:solidFill>
                <a:latin typeface="Trebuchet MS" panose="020B0603020202020204" pitchFamily="34" charset="0"/>
                <a:ea typeface="Times New Roman" panose="02020603050405020304" pitchFamily="18" charset="0"/>
                <a:cs typeface="Times New Roman" panose="02020603050405020304" pitchFamily="18" charset="0"/>
              </a:rPr>
              <a:t>13. Valoarea activitatii de baza sau a pachetului de activitati de baza, reprezinta minim 50% din bugetul eligibil al proiectului.</a:t>
            </a:r>
          </a:p>
          <a:p>
            <a:pPr algn="just">
              <a:spcBef>
                <a:spcPts val="0"/>
              </a:spcBef>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algn="just">
              <a:lnSpc>
                <a:spcPct val="150000"/>
              </a:lnSpc>
              <a:spcBef>
                <a:spcPts val="450"/>
              </a:spcBef>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a:p>
            <a:pPr marL="257175" indent="-257175" algn="just">
              <a:spcBef>
                <a:spcPts val="450"/>
              </a:spcBef>
              <a:buFont typeface="+mj-lt"/>
              <a:buAutoNum type="arabicPeriod"/>
            </a:pPr>
            <a:endParaRPr lang="en-US" sz="1300" b="1" u="sng" dirty="0">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450"/>
              </a:spcBef>
              <a:spcAft>
                <a:spcPts val="450"/>
              </a:spcAft>
            </a:pPr>
            <a:endParaRPr lang="en-US" sz="13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object 3">
            <a:extLst>
              <a:ext uri="{FF2B5EF4-FFF2-40B4-BE49-F238E27FC236}">
                <a16:creationId xmlns:a16="http://schemas.microsoft.com/office/drawing/2014/main" id="{F6AB4867-54D6-7989-A824-05A1EBB83A8E}"/>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4" name="object 2">
            <a:extLst>
              <a:ext uri="{FF2B5EF4-FFF2-40B4-BE49-F238E27FC236}">
                <a16:creationId xmlns:a16="http://schemas.microsoft.com/office/drawing/2014/main" id="{1C644DD7-935D-1926-DE68-FD0349C07605}"/>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3" name="Picture 2">
            <a:extLst>
              <a:ext uri="{FF2B5EF4-FFF2-40B4-BE49-F238E27FC236}">
                <a16:creationId xmlns:a16="http://schemas.microsoft.com/office/drawing/2014/main" id="{0E703C51-F1DB-CB2D-27F2-602922E4069F}"/>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6" name="Picture 5">
            <a:extLst>
              <a:ext uri="{FF2B5EF4-FFF2-40B4-BE49-F238E27FC236}">
                <a16:creationId xmlns:a16="http://schemas.microsoft.com/office/drawing/2014/main" id="{C2D68E7D-63C9-AD74-CFB8-396140694587}"/>
              </a:ext>
            </a:extLst>
          </p:cNvPr>
          <p:cNvPicPr>
            <a:picLocks noChangeAspect="1"/>
          </p:cNvPicPr>
          <p:nvPr/>
        </p:nvPicPr>
        <p:blipFill>
          <a:blip r:embed="rId3"/>
          <a:stretch>
            <a:fillRect/>
          </a:stretch>
        </p:blipFill>
        <p:spPr>
          <a:xfrm>
            <a:off x="10466794" y="282729"/>
            <a:ext cx="1488607" cy="551227"/>
          </a:xfrm>
          <a:prstGeom prst="rect">
            <a:avLst/>
          </a:prstGeom>
        </p:spPr>
      </p:pic>
    </p:spTree>
    <p:extLst>
      <p:ext uri="{BB962C8B-B14F-4D97-AF65-F5344CB8AC3E}">
        <p14:creationId xmlns:p14="http://schemas.microsoft.com/office/powerpoint/2010/main" val="638513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02FC96-E50E-7E47-8A6F-56F7A9FE166A}"/>
              </a:ext>
            </a:extLst>
          </p:cNvPr>
          <p:cNvPicPr>
            <a:picLocks noChangeAspect="1"/>
          </p:cNvPicPr>
          <p:nvPr/>
        </p:nvPicPr>
        <p:blipFill>
          <a:blip r:embed="rId2"/>
          <a:stretch>
            <a:fillRect/>
          </a:stretch>
        </p:blipFill>
        <p:spPr>
          <a:xfrm>
            <a:off x="5619137" y="495575"/>
            <a:ext cx="786711" cy="786711"/>
          </a:xfrm>
          <a:prstGeom prst="rect">
            <a:avLst/>
          </a:prstGeom>
        </p:spPr>
      </p:pic>
      <p:pic>
        <p:nvPicPr>
          <p:cNvPr id="6" name="Picture 5">
            <a:extLst>
              <a:ext uri="{FF2B5EF4-FFF2-40B4-BE49-F238E27FC236}">
                <a16:creationId xmlns:a16="http://schemas.microsoft.com/office/drawing/2014/main" id="{EA7CD43D-6AA2-7349-A62C-2FB53405E724}"/>
              </a:ext>
            </a:extLst>
          </p:cNvPr>
          <p:cNvPicPr>
            <a:picLocks noChangeAspect="1"/>
          </p:cNvPicPr>
          <p:nvPr/>
        </p:nvPicPr>
        <p:blipFill>
          <a:blip r:embed="rId3"/>
          <a:stretch>
            <a:fillRect/>
          </a:stretch>
        </p:blipFill>
        <p:spPr>
          <a:xfrm>
            <a:off x="9376716" y="210906"/>
            <a:ext cx="1356048" cy="1356048"/>
          </a:xfrm>
          <a:prstGeom prst="rect">
            <a:avLst/>
          </a:prstGeom>
        </p:spPr>
      </p:pic>
      <p:pic>
        <p:nvPicPr>
          <p:cNvPr id="7" name="Picture 6">
            <a:extLst>
              <a:ext uri="{FF2B5EF4-FFF2-40B4-BE49-F238E27FC236}">
                <a16:creationId xmlns:a16="http://schemas.microsoft.com/office/drawing/2014/main" id="{E001F078-13A8-2540-AF51-36753F44FBB4}"/>
              </a:ext>
            </a:extLst>
          </p:cNvPr>
          <p:cNvPicPr>
            <a:picLocks noChangeAspect="1"/>
          </p:cNvPicPr>
          <p:nvPr/>
        </p:nvPicPr>
        <p:blipFill>
          <a:blip r:embed="rId4"/>
          <a:stretch>
            <a:fillRect/>
          </a:stretch>
        </p:blipFill>
        <p:spPr>
          <a:xfrm>
            <a:off x="1370608" y="46981"/>
            <a:ext cx="1683898" cy="1683898"/>
          </a:xfrm>
          <a:prstGeom prst="rect">
            <a:avLst/>
          </a:prstGeom>
        </p:spPr>
      </p:pic>
      <p:sp>
        <p:nvSpPr>
          <p:cNvPr id="10" name="Rectangle 3">
            <a:extLst>
              <a:ext uri="{FF2B5EF4-FFF2-40B4-BE49-F238E27FC236}">
                <a16:creationId xmlns:a16="http://schemas.microsoft.com/office/drawing/2014/main" id="{243E32C7-9CC5-CF46-BD92-C8F89BA16634}"/>
              </a:ext>
            </a:extLst>
          </p:cNvPr>
          <p:cNvSpPr txBox="1">
            <a:spLocks/>
          </p:cNvSpPr>
          <p:nvPr/>
        </p:nvSpPr>
        <p:spPr>
          <a:xfrm>
            <a:off x="3304848" y="1310778"/>
            <a:ext cx="5832648" cy="141769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4000" b="1" u="sng" dirty="0" err="1">
                <a:latin typeface="Trebuchet MS" panose="020B0603020202020204" pitchFamily="34" charset="0"/>
                <a:ea typeface="Times New Roman" panose="02020603050405020304" pitchFamily="18" charset="0"/>
                <a:cs typeface="Times New Roman" panose="02020603050405020304" pitchFamily="18" charset="0"/>
              </a:rPr>
              <a:t>Intrebari</a:t>
            </a:r>
            <a:r>
              <a:rPr lang="en-GB" sz="4000" b="1" u="sng" dirty="0">
                <a:latin typeface="Trebuchet MS" panose="020B0603020202020204" pitchFamily="34" charset="0"/>
                <a:ea typeface="Times New Roman" panose="02020603050405020304" pitchFamily="18" charset="0"/>
                <a:cs typeface="Times New Roman" panose="02020603050405020304" pitchFamily="18" charset="0"/>
              </a:rPr>
              <a:t> &amp; </a:t>
            </a:r>
            <a:r>
              <a:rPr lang="en-GB" sz="4000" b="1" u="sng" dirty="0" err="1">
                <a:latin typeface="Trebuchet MS" panose="020B0603020202020204" pitchFamily="34" charset="0"/>
                <a:ea typeface="Times New Roman" panose="02020603050405020304" pitchFamily="18" charset="0"/>
                <a:cs typeface="Times New Roman" panose="02020603050405020304" pitchFamily="18" charset="0"/>
              </a:rPr>
              <a:t>Raspunsuri</a:t>
            </a:r>
            <a:endParaRPr lang="en-US" sz="40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671BB59-37D3-914A-BE53-1F71D57751BE}"/>
              </a:ext>
            </a:extLst>
          </p:cNvPr>
          <p:cNvSpPr txBox="1"/>
          <p:nvPr/>
        </p:nvSpPr>
        <p:spPr>
          <a:xfrm>
            <a:off x="2386285" y="6425178"/>
            <a:ext cx="6673839" cy="523220"/>
          </a:xfrm>
          <a:prstGeom prst="rect">
            <a:avLst/>
          </a:prstGeom>
          <a:noFill/>
        </p:spPr>
        <p:txBody>
          <a:bodyPr wrap="square" rtlCol="0">
            <a:spAutoFit/>
          </a:bodyPr>
          <a:lstStyle/>
          <a:p>
            <a:r>
              <a:rPr lang="x-none"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Proiect cofinanțat din Fondul European pentru Dezvoltare Regională prin POAT 2014-2020</a:t>
            </a:r>
          </a:p>
          <a:p>
            <a:endParaRPr lang="x-none" sz="1600" dirty="0">
              <a:latin typeface=""/>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79" y="5540218"/>
            <a:ext cx="2034578" cy="1146570"/>
          </a:xfrm>
          <a:prstGeom prst="rect">
            <a:avLst/>
          </a:prstGeom>
        </p:spPr>
      </p:pic>
      <p:pic>
        <p:nvPicPr>
          <p:cNvPr id="9" name="Picture 8">
            <a:extLst>
              <a:ext uri="{FF2B5EF4-FFF2-40B4-BE49-F238E27FC236}">
                <a16:creationId xmlns:a16="http://schemas.microsoft.com/office/drawing/2014/main" id="{59DD6B38-375F-0625-30FB-46FB2901BA01}"/>
              </a:ext>
            </a:extLst>
          </p:cNvPr>
          <p:cNvPicPr>
            <a:picLocks noChangeAspect="1"/>
          </p:cNvPicPr>
          <p:nvPr/>
        </p:nvPicPr>
        <p:blipFill>
          <a:blip r:embed="rId6"/>
          <a:stretch>
            <a:fillRect/>
          </a:stretch>
        </p:blipFill>
        <p:spPr>
          <a:xfrm>
            <a:off x="9805715" y="5720147"/>
            <a:ext cx="2124543" cy="786712"/>
          </a:xfrm>
          <a:prstGeom prst="rect">
            <a:avLst/>
          </a:prstGeom>
        </p:spPr>
      </p:pic>
      <p:pic>
        <p:nvPicPr>
          <p:cNvPr id="2" name="Picture 1">
            <a:extLst>
              <a:ext uri="{FF2B5EF4-FFF2-40B4-BE49-F238E27FC236}">
                <a16:creationId xmlns:a16="http://schemas.microsoft.com/office/drawing/2014/main" id="{569F5EF6-FD5D-C944-899E-8DE7CB08A5F9}"/>
              </a:ext>
            </a:extLst>
          </p:cNvPr>
          <p:cNvPicPr>
            <a:picLocks noChangeAspect="1"/>
          </p:cNvPicPr>
          <p:nvPr/>
        </p:nvPicPr>
        <p:blipFill rotWithShape="1">
          <a:blip r:embed="rId7"/>
          <a:srcRect l="17837" t="35974" r="17168" b="34642"/>
          <a:stretch/>
        </p:blipFill>
        <p:spPr>
          <a:xfrm>
            <a:off x="5236667" y="5531494"/>
            <a:ext cx="1969009" cy="890182"/>
          </a:xfrm>
          <a:prstGeom prst="rect">
            <a:avLst/>
          </a:prstGeom>
        </p:spPr>
      </p:pic>
      <p:pic>
        <p:nvPicPr>
          <p:cNvPr id="3" name="Picture 2">
            <a:extLst>
              <a:ext uri="{FF2B5EF4-FFF2-40B4-BE49-F238E27FC236}">
                <a16:creationId xmlns:a16="http://schemas.microsoft.com/office/drawing/2014/main" id="{D5D5C6D2-34AA-E536-C521-9FB304464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1932" y="2019625"/>
            <a:ext cx="4821120" cy="3017139"/>
          </a:xfrm>
          <a:prstGeom prst="rect">
            <a:avLst/>
          </a:prstGeom>
        </p:spPr>
      </p:pic>
    </p:spTree>
    <p:extLst>
      <p:ext uri="{BB962C8B-B14F-4D97-AF65-F5344CB8AC3E}">
        <p14:creationId xmlns:p14="http://schemas.microsoft.com/office/powerpoint/2010/main" val="82858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408291" y="2517011"/>
            <a:ext cx="144000" cy="1008000"/>
          </a:xfrm>
          <a:prstGeom prst="rect">
            <a:avLst/>
          </a:prstGeom>
          <a:solidFill>
            <a:srgbClr val="F1B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9" name="Rectangle 18"/>
          <p:cNvSpPr/>
          <p:nvPr/>
        </p:nvSpPr>
        <p:spPr>
          <a:xfrm>
            <a:off x="11408291" y="3756513"/>
            <a:ext cx="144000" cy="1008000"/>
          </a:xfrm>
          <a:prstGeom prst="rect">
            <a:avLst/>
          </a:prstGeom>
          <a:solidFill>
            <a:srgbClr val="EC74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0" name="Rectangle 19"/>
          <p:cNvSpPr/>
          <p:nvPr/>
        </p:nvSpPr>
        <p:spPr>
          <a:xfrm>
            <a:off x="11408291" y="4996015"/>
            <a:ext cx="144000" cy="1008000"/>
          </a:xfrm>
          <a:prstGeom prst="rect">
            <a:avLst/>
          </a:prstGeom>
          <a:solidFill>
            <a:srgbClr val="E023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1" name="TextBox 20"/>
          <p:cNvSpPr txBox="1"/>
          <p:nvPr/>
        </p:nvSpPr>
        <p:spPr>
          <a:xfrm>
            <a:off x="8227238" y="558059"/>
            <a:ext cx="3437381" cy="1323632"/>
          </a:xfrm>
          <a:prstGeom prst="rect">
            <a:avLst/>
          </a:prstGeom>
          <a:noFill/>
        </p:spPr>
        <p:txBody>
          <a:bodyPr wrap="square" rtlCol="0">
            <a:spAutoFit/>
          </a:bodyPr>
          <a:lstStyle/>
          <a:p>
            <a:pPr algn="r"/>
            <a:r>
              <a:rPr lang="en-US" altLang="ko-KR" sz="2667" dirty="0">
                <a:solidFill>
                  <a:schemeClr val="tx1">
                    <a:lumMod val="75000"/>
                    <a:lumOff val="25000"/>
                  </a:schemeClr>
                </a:solidFill>
                <a:latin typeface="Century Gothic" panose="020B0502020202020204" pitchFamily="34" charset="0"/>
                <a:cs typeface="Arial" pitchFamily="34" charset="0"/>
              </a:rPr>
              <a:t>Nord-Est</a:t>
            </a:r>
            <a:endParaRPr lang="ro-RO" sz="2667" dirty="0">
              <a:solidFill>
                <a:schemeClr val="tx1">
                  <a:lumMod val="75000"/>
                  <a:lumOff val="25000"/>
                </a:schemeClr>
              </a:solidFill>
              <a:latin typeface="Century Gothic" panose="020B0502020202020204" pitchFamily="34" charset="0"/>
              <a:cs typeface="Arial" pitchFamily="34" charset="0"/>
            </a:endParaRPr>
          </a:p>
          <a:p>
            <a:pPr algn="r"/>
            <a:r>
              <a:rPr lang="ro-RO" sz="2667" dirty="0">
                <a:solidFill>
                  <a:schemeClr val="tx1">
                    <a:lumMod val="75000"/>
                    <a:lumOff val="25000"/>
                  </a:schemeClr>
                </a:solidFill>
                <a:latin typeface="Century Gothic" panose="020B0502020202020204" pitchFamily="34" charset="0"/>
                <a:cs typeface="Arial" pitchFamily="34" charset="0"/>
              </a:rPr>
              <a:t>o regiune mai </a:t>
            </a:r>
          </a:p>
          <a:p>
            <a:pPr algn="r"/>
            <a:r>
              <a:rPr lang="ro-RO" sz="2667" dirty="0">
                <a:solidFill>
                  <a:schemeClr val="tx1">
                    <a:lumMod val="75000"/>
                    <a:lumOff val="25000"/>
                  </a:schemeClr>
                </a:solidFill>
                <a:latin typeface="Century Gothic" panose="020B0502020202020204" pitchFamily="34" charset="0"/>
                <a:cs typeface="Arial" pitchFamily="34" charset="0"/>
              </a:rPr>
              <a:t>atractivă</a:t>
            </a:r>
            <a:endParaRPr lang="en-US" altLang="ko-KR" sz="2667" dirty="0">
              <a:solidFill>
                <a:schemeClr val="tx1">
                  <a:lumMod val="75000"/>
                  <a:lumOff val="25000"/>
                </a:schemeClr>
              </a:solidFill>
              <a:latin typeface="Century Gothic" panose="020B0502020202020204" pitchFamily="34" charset="0"/>
              <a:cs typeface="Arial" pitchFamily="34" charset="0"/>
            </a:endParaRPr>
          </a:p>
        </p:txBody>
      </p:sp>
      <p:pic>
        <p:nvPicPr>
          <p:cNvPr id="10" name="Picture Placeholder 9">
            <a:extLst>
              <a:ext uri="{FF2B5EF4-FFF2-40B4-BE49-F238E27FC236}">
                <a16:creationId xmlns:a16="http://schemas.microsoft.com/office/drawing/2014/main" id="{2E2E61D7-B91F-A241-8DC4-81BD76EF93B5}"/>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2156" r="66874"/>
          <a:stretch/>
        </p:blipFill>
        <p:spPr>
          <a:xfrm>
            <a:off x="738405" y="720001"/>
            <a:ext cx="2304256" cy="5382753"/>
          </a:xfrm>
        </p:spPr>
      </p:pic>
      <p:pic>
        <p:nvPicPr>
          <p:cNvPr id="13" name="Picture Placeholder 12">
            <a:extLst>
              <a:ext uri="{FF2B5EF4-FFF2-40B4-BE49-F238E27FC236}">
                <a16:creationId xmlns:a16="http://schemas.microsoft.com/office/drawing/2014/main" id="{1A5BA00E-C89E-D54B-96AA-F71475103D63}"/>
              </a:ext>
            </a:extLst>
          </p:cNvPr>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l="32790" r="36212"/>
          <a:stretch/>
        </p:blipFill>
        <p:spPr>
          <a:xfrm>
            <a:off x="3234683" y="720001"/>
            <a:ext cx="2304256" cy="5382753"/>
          </a:xfrm>
        </p:spPr>
      </p:pic>
      <p:pic>
        <p:nvPicPr>
          <p:cNvPr id="23" name="Picture Placeholder 22">
            <a:extLst>
              <a:ext uri="{FF2B5EF4-FFF2-40B4-BE49-F238E27FC236}">
                <a16:creationId xmlns:a16="http://schemas.microsoft.com/office/drawing/2014/main" id="{5F4C68E4-E5BB-6642-8A8F-BDB545BDCF65}"/>
              </a:ext>
            </a:extLst>
          </p:cNvPr>
          <p:cNvPicPr>
            <a:picLocks noGrp="1" noChangeAspect="1"/>
          </p:cNvPicPr>
          <p:nvPr>
            <p:ph type="pic" idx="14"/>
          </p:nvPr>
        </p:nvPicPr>
        <p:blipFill rotWithShape="1">
          <a:blip r:embed="rId5" cstate="print">
            <a:extLst>
              <a:ext uri="{28A0092B-C50C-407E-A947-70E740481C1C}">
                <a14:useLocalDpi xmlns:a14="http://schemas.microsoft.com/office/drawing/2010/main" val="0"/>
              </a:ext>
            </a:extLst>
          </a:blip>
          <a:srcRect l="66449" r="2581"/>
          <a:stretch/>
        </p:blipFill>
        <p:spPr>
          <a:xfrm>
            <a:off x="5730960" y="720001"/>
            <a:ext cx="2304256" cy="5382753"/>
          </a:xfrm>
        </p:spPr>
      </p:pic>
      <p:grpSp>
        <p:nvGrpSpPr>
          <p:cNvPr id="14" name="Group 13">
            <a:extLst>
              <a:ext uri="{FF2B5EF4-FFF2-40B4-BE49-F238E27FC236}">
                <a16:creationId xmlns:a16="http://schemas.microsoft.com/office/drawing/2014/main" id="{4CFB97D9-52B4-C142-BC6A-3272FFD50B15}"/>
              </a:ext>
            </a:extLst>
          </p:cNvPr>
          <p:cNvGrpSpPr/>
          <p:nvPr/>
        </p:nvGrpSpPr>
        <p:grpSpPr>
          <a:xfrm>
            <a:off x="367199" y="260650"/>
            <a:ext cx="954519" cy="1266821"/>
            <a:chOff x="275399" y="195487"/>
            <a:chExt cx="715889" cy="950116"/>
          </a:xfrm>
        </p:grpSpPr>
        <p:sp>
          <p:nvSpPr>
            <p:cNvPr id="16" name="Pentagon 15">
              <a:extLst>
                <a:ext uri="{FF2B5EF4-FFF2-40B4-BE49-F238E27FC236}">
                  <a16:creationId xmlns:a16="http://schemas.microsoft.com/office/drawing/2014/main" id="{082D26EF-65A8-FF42-91CE-63AC35961E0F}"/>
                </a:ext>
              </a:extLst>
            </p:cNvPr>
            <p:cNvSpPr/>
            <p:nvPr/>
          </p:nvSpPr>
          <p:spPr>
            <a:xfrm rot="5400000">
              <a:off x="158286" y="312600"/>
              <a:ext cx="950116" cy="715889"/>
            </a:xfrm>
            <a:prstGeom prst="homePlate">
              <a:avLst/>
            </a:prstGeom>
            <a:solidFill>
              <a:srgbClr val="AB267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7" name="TextBox 16">
              <a:extLst>
                <a:ext uri="{FF2B5EF4-FFF2-40B4-BE49-F238E27FC236}">
                  <a16:creationId xmlns:a16="http://schemas.microsoft.com/office/drawing/2014/main" id="{892D6132-6B21-D642-B7B1-F3068ADFD640}"/>
                </a:ext>
              </a:extLst>
            </p:cNvPr>
            <p:cNvSpPr txBox="1"/>
            <p:nvPr/>
          </p:nvSpPr>
          <p:spPr>
            <a:xfrm>
              <a:off x="299329" y="407596"/>
              <a:ext cx="668030" cy="276999"/>
            </a:xfrm>
            <a:prstGeom prst="rect">
              <a:avLst/>
            </a:prstGeom>
            <a:noFill/>
          </p:spPr>
          <p:txBody>
            <a:bodyPr wrap="square" tIns="0" bIns="0" rtlCol="0" anchor="ctr">
              <a:spAutoFit/>
            </a:bodyPr>
            <a:lstStyle/>
            <a:p>
              <a:r>
                <a:rPr lang="en-US" altLang="ko-KR" sz="2400" b="1" dirty="0">
                  <a:solidFill>
                    <a:schemeClr val="bg1"/>
                  </a:solidFill>
                  <a:cs typeface="Arial" pitchFamily="34" charset="0"/>
                </a:rPr>
                <a:t>P7</a:t>
              </a:r>
            </a:p>
          </p:txBody>
        </p:sp>
      </p:grpSp>
      <p:pic>
        <p:nvPicPr>
          <p:cNvPr id="2" name="Picture 1">
            <a:extLst>
              <a:ext uri="{FF2B5EF4-FFF2-40B4-BE49-F238E27FC236}">
                <a16:creationId xmlns:a16="http://schemas.microsoft.com/office/drawing/2014/main" id="{7B56EE00-8275-9EB3-F7FF-E158B232F725}"/>
              </a:ext>
            </a:extLst>
          </p:cNvPr>
          <p:cNvPicPr>
            <a:picLocks noChangeAspect="1"/>
          </p:cNvPicPr>
          <p:nvPr/>
        </p:nvPicPr>
        <p:blipFill rotWithShape="1">
          <a:blip r:embed="rId6"/>
          <a:srcRect l="17837" t="35974" r="17168" b="34642"/>
          <a:stretch/>
        </p:blipFill>
        <p:spPr>
          <a:xfrm>
            <a:off x="10072201" y="6025255"/>
            <a:ext cx="1401584" cy="633651"/>
          </a:xfrm>
          <a:prstGeom prst="rect">
            <a:avLst/>
          </a:prstGeom>
        </p:spPr>
      </p:pic>
      <p:pic>
        <p:nvPicPr>
          <p:cNvPr id="3" name="Picture 2">
            <a:extLst>
              <a:ext uri="{FF2B5EF4-FFF2-40B4-BE49-F238E27FC236}">
                <a16:creationId xmlns:a16="http://schemas.microsoft.com/office/drawing/2014/main" id="{879CF163-4198-7A92-6FF9-6288C7C33609}"/>
              </a:ext>
            </a:extLst>
          </p:cNvPr>
          <p:cNvPicPr>
            <a:picLocks noChangeAspect="1"/>
          </p:cNvPicPr>
          <p:nvPr/>
        </p:nvPicPr>
        <p:blipFill>
          <a:blip r:embed="rId7"/>
          <a:stretch>
            <a:fillRect/>
          </a:stretch>
        </p:blipFill>
        <p:spPr>
          <a:xfrm>
            <a:off x="8457321" y="6025255"/>
            <a:ext cx="1488607" cy="551227"/>
          </a:xfrm>
          <a:prstGeom prst="rect">
            <a:avLst/>
          </a:prstGeom>
        </p:spPr>
      </p:pic>
    </p:spTree>
    <p:extLst>
      <p:ext uri="{BB962C8B-B14F-4D97-AF65-F5344CB8AC3E}">
        <p14:creationId xmlns:p14="http://schemas.microsoft.com/office/powerpoint/2010/main" val="267418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401253" y="3374069"/>
            <a:ext cx="3988443" cy="2800767"/>
          </a:xfrm>
          <a:prstGeom prst="rect">
            <a:avLst/>
          </a:prstGeom>
          <a:noFill/>
        </p:spPr>
        <p:txBody>
          <a:bodyPr wrap="square" rtlCol="0">
            <a:spAutoFit/>
          </a:bodyPr>
          <a:lstStyle/>
          <a:p>
            <a:pPr marL="228594" indent="-228594">
              <a:buFont typeface="System Font Regular"/>
              <a:buChar char="⇲"/>
            </a:pPr>
            <a:r>
              <a:rPr lang="en-US" altLang="ko-KR" sz="1600" dirty="0" err="1">
                <a:solidFill>
                  <a:schemeClr val="tx1">
                    <a:lumMod val="75000"/>
                    <a:lumOff val="25000"/>
                  </a:schemeClr>
                </a:solidFill>
                <a:cs typeface="Arial" pitchFamily="34" charset="0"/>
              </a:rPr>
              <a:t>Popula</a:t>
            </a:r>
            <a:r>
              <a:rPr lang="ro-RO" altLang="ko-KR" sz="1600" dirty="0">
                <a:solidFill>
                  <a:schemeClr val="tx1">
                    <a:lumMod val="75000"/>
                    <a:lumOff val="25000"/>
                  </a:schemeClr>
                </a:solidFill>
                <a:cs typeface="Arial" pitchFamily="34" charset="0"/>
              </a:rPr>
              <a:t>ț</a:t>
            </a:r>
            <a:r>
              <a:rPr lang="en-US" altLang="ko-KR" sz="1600" dirty="0" err="1">
                <a:solidFill>
                  <a:schemeClr val="tx1">
                    <a:lumMod val="75000"/>
                    <a:lumOff val="25000"/>
                  </a:schemeClr>
                </a:solidFill>
                <a:cs typeface="Arial" pitchFamily="34" charset="0"/>
              </a:rPr>
              <a:t>ia</a:t>
            </a:r>
            <a:r>
              <a:rPr lang="en-US" altLang="ko-KR" sz="1600" dirty="0">
                <a:solidFill>
                  <a:schemeClr val="tx1">
                    <a:lumMod val="75000"/>
                    <a:lumOff val="25000"/>
                  </a:schemeClr>
                </a:solidFill>
                <a:cs typeface="Arial" pitchFamily="34" charset="0"/>
              </a:rPr>
              <a:t> din </a:t>
            </a:r>
            <a:r>
              <a:rPr lang="en-US" altLang="ko-KR" sz="1600" dirty="0" err="1">
                <a:solidFill>
                  <a:schemeClr val="tx1">
                    <a:lumMod val="75000"/>
                    <a:lumOff val="25000"/>
                  </a:schemeClr>
                </a:solidFill>
                <a:cs typeface="Arial" pitchFamily="34" charset="0"/>
              </a:rPr>
              <a:t>mediul</a:t>
            </a:r>
            <a:r>
              <a:rPr lang="en-US" altLang="ko-KR" sz="1600" dirty="0">
                <a:solidFill>
                  <a:schemeClr val="tx1">
                    <a:lumMod val="75000"/>
                    <a:lumOff val="25000"/>
                  </a:schemeClr>
                </a:solidFill>
                <a:cs typeface="Arial" pitchFamily="34" charset="0"/>
              </a:rPr>
              <a:t> urban a</a:t>
            </a:r>
            <a:r>
              <a:rPr lang="ro-RO" altLang="ko-KR" sz="1600" dirty="0">
                <a:solidFill>
                  <a:schemeClr val="tx1">
                    <a:lumMod val="75000"/>
                    <a:lumOff val="25000"/>
                  </a:schemeClr>
                </a:solidFill>
                <a:cs typeface="Arial" pitchFamily="34" charset="0"/>
              </a:rPr>
              <a:t>le</a:t>
            </a:r>
            <a:r>
              <a:rPr lang="en-US" altLang="ko-KR" sz="1600" dirty="0">
                <a:solidFill>
                  <a:schemeClr val="tx1">
                    <a:lumMod val="75000"/>
                    <a:lumOff val="25000"/>
                  </a:schemeClr>
                </a:solidFill>
                <a:cs typeface="Arial" pitchFamily="34" charset="0"/>
              </a:rPr>
              <a:t> c</a:t>
            </a:r>
            <a:r>
              <a:rPr lang="ro-RO" altLang="ko-KR" sz="1600" dirty="0">
                <a:solidFill>
                  <a:schemeClr val="tx1">
                    <a:lumMod val="75000"/>
                    <a:lumOff val="25000"/>
                  </a:schemeClr>
                </a:solidFill>
                <a:cs typeface="Arial" pitchFamily="34" charset="0"/>
              </a:rPr>
              <a:t>ă</a:t>
            </a:r>
            <a:r>
              <a:rPr lang="en-US" altLang="ko-KR" sz="1600" dirty="0">
                <a:solidFill>
                  <a:schemeClr val="tx1">
                    <a:lumMod val="75000"/>
                    <a:lumOff val="25000"/>
                  </a:schemeClr>
                </a:solidFill>
                <a:cs typeface="Arial" pitchFamily="34" charset="0"/>
              </a:rPr>
              <a:t>rei </a:t>
            </a:r>
            <a:r>
              <a:rPr lang="en-US" altLang="ko-KR" sz="1600" dirty="0" err="1">
                <a:solidFill>
                  <a:schemeClr val="tx1">
                    <a:lumMod val="75000"/>
                    <a:lumOff val="25000"/>
                  </a:schemeClr>
                </a:solidFill>
                <a:cs typeface="Arial" pitchFamily="34" charset="0"/>
              </a:rPr>
              <a:t>condi</a:t>
            </a:r>
            <a:r>
              <a:rPr lang="ro-RO" altLang="ko-KR" sz="1600" dirty="0">
                <a:solidFill>
                  <a:schemeClr val="tx1">
                    <a:lumMod val="75000"/>
                    <a:lumOff val="25000"/>
                  </a:schemeClr>
                </a:solidFill>
                <a:cs typeface="Arial" pitchFamily="34" charset="0"/>
              </a:rPr>
              <a:t>ț</a:t>
            </a:r>
            <a:r>
              <a:rPr lang="en-US" altLang="ko-KR" sz="1600" dirty="0">
                <a:solidFill>
                  <a:schemeClr val="tx1">
                    <a:lumMod val="75000"/>
                    <a:lumOff val="25000"/>
                  </a:schemeClr>
                </a:solidFill>
                <a:cs typeface="Arial" pitchFamily="34" charset="0"/>
              </a:rPr>
              <a:t>ii </a:t>
            </a:r>
            <a:r>
              <a:rPr lang="en-US" altLang="ko-KR" sz="1600" dirty="0" err="1">
                <a:solidFill>
                  <a:schemeClr val="tx1">
                    <a:lumMod val="75000"/>
                    <a:lumOff val="25000"/>
                  </a:schemeClr>
                </a:solidFill>
                <a:cs typeface="Arial" pitchFamily="34" charset="0"/>
              </a:rPr>
              <a:t>economico-sociale</a:t>
            </a:r>
            <a:r>
              <a:rPr lang="en-US" altLang="ko-KR" sz="1600" dirty="0">
                <a:solidFill>
                  <a:schemeClr val="tx1">
                    <a:lumMod val="75000"/>
                    <a:lumOff val="25000"/>
                  </a:schemeClr>
                </a:solidFill>
                <a:cs typeface="Arial" pitchFamily="34" charset="0"/>
              </a:rPr>
              <a:t> se </a:t>
            </a:r>
            <a:r>
              <a:rPr lang="ro-RO" altLang="ko-KR" sz="1600" dirty="0">
                <a:solidFill>
                  <a:schemeClr val="tx1">
                    <a:lumMod val="75000"/>
                    <a:lumOff val="25000"/>
                  </a:schemeClr>
                </a:solidFill>
                <a:cs typeface="Arial" pitchFamily="34" charset="0"/>
              </a:rPr>
              <a:t>î</a:t>
            </a:r>
            <a:r>
              <a:rPr lang="en-US" altLang="ko-KR" sz="1600" dirty="0" err="1">
                <a:solidFill>
                  <a:schemeClr val="tx1">
                    <a:lumMod val="75000"/>
                    <a:lumOff val="25000"/>
                  </a:schemeClr>
                </a:solidFill>
                <a:cs typeface="Arial" pitchFamily="34" charset="0"/>
              </a:rPr>
              <a:t>mbun</a:t>
            </a:r>
            <a:r>
              <a:rPr lang="ro-RO" altLang="ko-KR" sz="1600" dirty="0">
                <a:solidFill>
                  <a:schemeClr val="tx1">
                    <a:lumMod val="75000"/>
                    <a:lumOff val="25000"/>
                  </a:schemeClr>
                </a:solidFill>
                <a:cs typeface="Arial" pitchFamily="34" charset="0"/>
              </a:rPr>
              <a:t>ătăț</a:t>
            </a:r>
            <a:r>
              <a:rPr lang="en-US" altLang="ko-KR" sz="1600" dirty="0">
                <a:solidFill>
                  <a:schemeClr val="tx1">
                    <a:lumMod val="75000"/>
                    <a:lumOff val="25000"/>
                  </a:schemeClr>
                </a:solidFill>
                <a:cs typeface="Arial" pitchFamily="34" charset="0"/>
              </a:rPr>
              <a:t>es</a:t>
            </a:r>
            <a:r>
              <a:rPr lang="ro-RO" altLang="ko-KR" sz="1600" dirty="0">
                <a:solidFill>
                  <a:schemeClr val="tx1">
                    <a:lumMod val="75000"/>
                    <a:lumOff val="25000"/>
                  </a:schemeClr>
                </a:solidFill>
                <a:cs typeface="Arial" pitchFamily="34" charset="0"/>
              </a:rPr>
              <a:t>c</a:t>
            </a:r>
            <a:r>
              <a:rPr lang="en-US" altLang="ko-KR" sz="1600" dirty="0">
                <a:solidFill>
                  <a:schemeClr val="tx1">
                    <a:lumMod val="75000"/>
                    <a:lumOff val="25000"/>
                  </a:schemeClr>
                </a:solidFill>
                <a:cs typeface="Arial" pitchFamily="34" charset="0"/>
              </a:rPr>
              <a:t> </a:t>
            </a:r>
            <a:r>
              <a:rPr lang="ro-RO" altLang="ko-KR" sz="1600" dirty="0">
                <a:solidFill>
                  <a:schemeClr val="tx1">
                    <a:lumMod val="75000"/>
                    <a:lumOff val="25000"/>
                  </a:schemeClr>
                </a:solidFill>
                <a:cs typeface="Arial" pitchFamily="34" charset="0"/>
              </a:rPr>
              <a:t>î</a:t>
            </a:r>
            <a:r>
              <a:rPr lang="en-US" altLang="ko-KR" sz="1600" dirty="0">
                <a:solidFill>
                  <a:schemeClr val="tx1">
                    <a:lumMod val="75000"/>
                    <a:lumOff val="25000"/>
                  </a:schemeClr>
                </a:solidFill>
                <a:cs typeface="Arial" pitchFamily="34" charset="0"/>
              </a:rPr>
              <a:t>n </a:t>
            </a:r>
            <a:r>
              <a:rPr lang="en-US" altLang="ko-KR" sz="1600" dirty="0" err="1">
                <a:solidFill>
                  <a:schemeClr val="tx1">
                    <a:lumMod val="75000"/>
                    <a:lumOff val="25000"/>
                  </a:schemeClr>
                </a:solidFill>
                <a:cs typeface="Arial" pitchFamily="34" charset="0"/>
              </a:rPr>
              <a:t>urma</a:t>
            </a:r>
            <a:r>
              <a:rPr lang="en-US" altLang="ko-KR" sz="1600" dirty="0">
                <a:solidFill>
                  <a:schemeClr val="tx1">
                    <a:lumMod val="75000"/>
                    <a:lumOff val="25000"/>
                  </a:schemeClr>
                </a:solidFill>
                <a:cs typeface="Arial" pitchFamily="34" charset="0"/>
              </a:rPr>
              <a:t> </a:t>
            </a:r>
            <a:r>
              <a:rPr lang="en-US" altLang="ko-KR" sz="1600" dirty="0" err="1">
                <a:solidFill>
                  <a:schemeClr val="tx1">
                    <a:lumMod val="75000"/>
                    <a:lumOff val="25000"/>
                  </a:schemeClr>
                </a:solidFill>
                <a:cs typeface="Arial" pitchFamily="34" charset="0"/>
              </a:rPr>
              <a:t>interven</a:t>
            </a:r>
            <a:r>
              <a:rPr lang="ro-RO" altLang="ko-KR" sz="1600" dirty="0">
                <a:solidFill>
                  <a:schemeClr val="tx1">
                    <a:lumMod val="75000"/>
                    <a:lumOff val="25000"/>
                  </a:schemeClr>
                </a:solidFill>
                <a:cs typeface="Arial" pitchFamily="34" charset="0"/>
              </a:rPr>
              <a:t>ț</a:t>
            </a:r>
            <a:r>
              <a:rPr lang="en-US" altLang="ko-KR" sz="1600" dirty="0" err="1">
                <a:solidFill>
                  <a:schemeClr val="tx1">
                    <a:lumMod val="75000"/>
                    <a:lumOff val="25000"/>
                  </a:schemeClr>
                </a:solidFill>
                <a:cs typeface="Arial" pitchFamily="34" charset="0"/>
              </a:rPr>
              <a:t>iilor</a:t>
            </a:r>
            <a:r>
              <a:rPr lang="en-US" altLang="ko-KR" sz="1600" dirty="0">
                <a:solidFill>
                  <a:schemeClr val="tx1">
                    <a:lumMod val="75000"/>
                    <a:lumOff val="25000"/>
                  </a:schemeClr>
                </a:solidFill>
                <a:cs typeface="Arial" pitchFamily="34" charset="0"/>
              </a:rPr>
              <a:t> </a:t>
            </a:r>
          </a:p>
          <a:p>
            <a:pPr marL="228594" indent="-228594">
              <a:buFont typeface="System Font Regular"/>
              <a:buChar char="⇲"/>
            </a:pPr>
            <a:r>
              <a:rPr lang="en-US" altLang="ko-KR" sz="1600" dirty="0" err="1">
                <a:solidFill>
                  <a:schemeClr val="tx1">
                    <a:lumMod val="75000"/>
                    <a:lumOff val="25000"/>
                  </a:schemeClr>
                </a:solidFill>
                <a:cs typeface="Arial" pitchFamily="34" charset="0"/>
              </a:rPr>
              <a:t>Turi</a:t>
            </a:r>
            <a:r>
              <a:rPr lang="ro-RO" altLang="ko-KR" sz="1600" dirty="0">
                <a:solidFill>
                  <a:schemeClr val="tx1">
                    <a:lumMod val="75000"/>
                    <a:lumOff val="25000"/>
                  </a:schemeClr>
                </a:solidFill>
                <a:cs typeface="Arial" pitchFamily="34" charset="0"/>
              </a:rPr>
              <a:t>ș</a:t>
            </a:r>
            <a:r>
              <a:rPr lang="en-US" altLang="ko-KR" sz="1600" dirty="0" err="1">
                <a:solidFill>
                  <a:schemeClr val="tx1">
                    <a:lumMod val="75000"/>
                    <a:lumOff val="25000"/>
                  </a:schemeClr>
                </a:solidFill>
                <a:cs typeface="Arial" pitchFamily="34" charset="0"/>
              </a:rPr>
              <a:t>ti</a:t>
            </a:r>
            <a:r>
              <a:rPr lang="en-US" altLang="ko-KR" sz="1600" dirty="0">
                <a:solidFill>
                  <a:schemeClr val="tx1">
                    <a:lumMod val="75000"/>
                    <a:lumOff val="25000"/>
                  </a:schemeClr>
                </a:solidFill>
                <a:cs typeface="Arial" pitchFamily="34" charset="0"/>
              </a:rPr>
              <a:t> care </a:t>
            </a:r>
            <a:r>
              <a:rPr lang="en-US" altLang="ko-KR" sz="1600" dirty="0" err="1">
                <a:solidFill>
                  <a:schemeClr val="tx1">
                    <a:lumMod val="75000"/>
                    <a:lumOff val="25000"/>
                  </a:schemeClr>
                </a:solidFill>
                <a:cs typeface="Arial" pitchFamily="34" charset="0"/>
              </a:rPr>
              <a:t>beneficiaz</a:t>
            </a:r>
            <a:r>
              <a:rPr lang="ro-RO" altLang="ko-KR" sz="1600" dirty="0">
                <a:solidFill>
                  <a:schemeClr val="tx1">
                    <a:lumMod val="75000"/>
                    <a:lumOff val="25000"/>
                  </a:schemeClr>
                </a:solidFill>
                <a:cs typeface="Arial" pitchFamily="34" charset="0"/>
              </a:rPr>
              <a:t>ă</a:t>
            </a:r>
            <a:r>
              <a:rPr lang="en-US" altLang="ko-KR" sz="1600" dirty="0">
                <a:solidFill>
                  <a:schemeClr val="tx1">
                    <a:lumMod val="75000"/>
                    <a:lumOff val="25000"/>
                  </a:schemeClr>
                </a:solidFill>
                <a:cs typeface="Arial" pitchFamily="34" charset="0"/>
              </a:rPr>
              <a:t> de </a:t>
            </a:r>
            <a:r>
              <a:rPr lang="en-US" altLang="ko-KR" sz="1600" dirty="0" err="1">
                <a:solidFill>
                  <a:schemeClr val="tx1">
                    <a:lumMod val="75000"/>
                    <a:lumOff val="25000"/>
                  </a:schemeClr>
                </a:solidFill>
                <a:cs typeface="Arial" pitchFamily="34" charset="0"/>
              </a:rPr>
              <a:t>servicii</a:t>
            </a:r>
            <a:r>
              <a:rPr lang="en-US" altLang="ko-KR" sz="1600" dirty="0">
                <a:solidFill>
                  <a:schemeClr val="tx1">
                    <a:lumMod val="75000"/>
                    <a:lumOff val="25000"/>
                  </a:schemeClr>
                </a:solidFill>
                <a:cs typeface="Arial" pitchFamily="34" charset="0"/>
              </a:rPr>
              <a:t> </a:t>
            </a:r>
            <a:r>
              <a:rPr lang="ro-RO" altLang="ko-KR" sz="1600" dirty="0">
                <a:solidFill>
                  <a:schemeClr val="tx1">
                    <a:lumMod val="75000"/>
                    <a:lumOff val="25000"/>
                  </a:schemeClr>
                </a:solidFill>
                <a:cs typeface="Arial" pitchFamily="34" charset="0"/>
              </a:rPr>
              <a:t>î</a:t>
            </a:r>
            <a:r>
              <a:rPr lang="en-US" altLang="ko-KR" sz="1600" dirty="0" err="1">
                <a:solidFill>
                  <a:schemeClr val="tx1">
                    <a:lumMod val="75000"/>
                    <a:lumOff val="25000"/>
                  </a:schemeClr>
                </a:solidFill>
                <a:cs typeface="Arial" pitchFamily="34" charset="0"/>
              </a:rPr>
              <a:t>mbun</a:t>
            </a:r>
            <a:r>
              <a:rPr lang="ro-RO" altLang="ko-KR" sz="1600" dirty="0">
                <a:solidFill>
                  <a:schemeClr val="tx1">
                    <a:lumMod val="75000"/>
                    <a:lumOff val="25000"/>
                  </a:schemeClr>
                </a:solidFill>
                <a:cs typeface="Arial" pitchFamily="34" charset="0"/>
              </a:rPr>
              <a:t>ătăți</a:t>
            </a:r>
            <a:r>
              <a:rPr lang="en-US" altLang="ko-KR" sz="1600" dirty="0" err="1">
                <a:solidFill>
                  <a:schemeClr val="tx1">
                    <a:lumMod val="75000"/>
                    <a:lumOff val="25000"/>
                  </a:schemeClr>
                </a:solidFill>
                <a:cs typeface="Arial" pitchFamily="34" charset="0"/>
              </a:rPr>
              <a:t>te</a:t>
            </a:r>
            <a:endParaRPr lang="en-US" altLang="ko-KR" sz="1600" dirty="0">
              <a:solidFill>
                <a:schemeClr val="tx1">
                  <a:lumMod val="75000"/>
                  <a:lumOff val="25000"/>
                </a:schemeClr>
              </a:solidFill>
              <a:cs typeface="Arial" pitchFamily="34" charset="0"/>
            </a:endParaRPr>
          </a:p>
          <a:p>
            <a:pPr marL="228594" indent="-228594">
              <a:buFont typeface="System Font Regular"/>
              <a:buChar char="⇲"/>
            </a:pPr>
            <a:r>
              <a:rPr lang="en-US" altLang="ko-KR" sz="1600" dirty="0" err="1">
                <a:solidFill>
                  <a:schemeClr val="tx1">
                    <a:lumMod val="75000"/>
                    <a:lumOff val="25000"/>
                  </a:schemeClr>
                </a:solidFill>
                <a:cs typeface="Arial" pitchFamily="34" charset="0"/>
              </a:rPr>
              <a:t>Antreprenori</a:t>
            </a:r>
            <a:r>
              <a:rPr lang="en-US" altLang="ko-KR" sz="1600" dirty="0">
                <a:solidFill>
                  <a:schemeClr val="tx1">
                    <a:lumMod val="75000"/>
                    <a:lumOff val="25000"/>
                  </a:schemeClr>
                </a:solidFill>
                <a:cs typeface="Arial" pitchFamily="34" charset="0"/>
              </a:rPr>
              <a:t> care </a:t>
            </a:r>
            <a:r>
              <a:rPr lang="en-US" altLang="ko-KR" sz="1600" dirty="0" err="1">
                <a:solidFill>
                  <a:schemeClr val="tx1">
                    <a:lumMod val="75000"/>
                    <a:lumOff val="25000"/>
                  </a:schemeClr>
                </a:solidFill>
                <a:cs typeface="Arial" pitchFamily="34" charset="0"/>
              </a:rPr>
              <a:t>beneficiaz</a:t>
            </a:r>
            <a:r>
              <a:rPr lang="ro-RO" altLang="ko-KR" sz="1600" dirty="0">
                <a:solidFill>
                  <a:schemeClr val="tx1">
                    <a:lumMod val="75000"/>
                    <a:lumOff val="25000"/>
                  </a:schemeClr>
                </a:solidFill>
                <a:cs typeface="Arial" pitchFamily="34" charset="0"/>
              </a:rPr>
              <a:t>ă</a:t>
            </a:r>
            <a:r>
              <a:rPr lang="en-US" altLang="ko-KR" sz="1600" dirty="0">
                <a:solidFill>
                  <a:schemeClr val="tx1">
                    <a:lumMod val="75000"/>
                    <a:lumOff val="25000"/>
                  </a:schemeClr>
                </a:solidFill>
                <a:cs typeface="Arial" pitchFamily="34" charset="0"/>
              </a:rPr>
              <a:t> de </a:t>
            </a:r>
            <a:r>
              <a:rPr lang="en-US" altLang="ko-KR" sz="1600" dirty="0" err="1">
                <a:solidFill>
                  <a:schemeClr val="tx1">
                    <a:lumMod val="75000"/>
                    <a:lumOff val="25000"/>
                  </a:schemeClr>
                </a:solidFill>
                <a:cs typeface="Arial" pitchFamily="34" charset="0"/>
              </a:rPr>
              <a:t>sprijin</a:t>
            </a:r>
            <a:endParaRPr lang="en-US" altLang="ko-KR" sz="1600" dirty="0">
              <a:solidFill>
                <a:schemeClr val="tx1">
                  <a:lumMod val="75000"/>
                  <a:lumOff val="25000"/>
                </a:schemeClr>
              </a:solidFill>
              <a:cs typeface="Arial" pitchFamily="34" charset="0"/>
            </a:endParaRPr>
          </a:p>
          <a:p>
            <a:pPr marL="228594" indent="-228594">
              <a:buFont typeface="System Font Regular"/>
              <a:buChar char="⇲"/>
            </a:pPr>
            <a:r>
              <a:rPr lang="en-US" altLang="ko-KR" sz="1600" dirty="0" err="1">
                <a:solidFill>
                  <a:schemeClr val="tx1">
                    <a:lumMod val="75000"/>
                    <a:lumOff val="25000"/>
                  </a:schemeClr>
                </a:solidFill>
                <a:cs typeface="Arial" pitchFamily="34" charset="0"/>
              </a:rPr>
              <a:t>Parteneriate</a:t>
            </a:r>
            <a:r>
              <a:rPr lang="en-US" altLang="ko-KR" sz="1600" dirty="0">
                <a:solidFill>
                  <a:schemeClr val="tx1">
                    <a:lumMod val="75000"/>
                    <a:lumOff val="25000"/>
                  </a:schemeClr>
                </a:solidFill>
                <a:cs typeface="Arial" pitchFamily="34" charset="0"/>
              </a:rPr>
              <a:t> locale, </a:t>
            </a:r>
            <a:r>
              <a:rPr lang="en-US" altLang="ko-KR" sz="1600" dirty="0" err="1">
                <a:solidFill>
                  <a:schemeClr val="tx1">
                    <a:lumMod val="75000"/>
                    <a:lumOff val="25000"/>
                  </a:schemeClr>
                </a:solidFill>
                <a:cs typeface="Arial" pitchFamily="34" charset="0"/>
              </a:rPr>
              <a:t>regionale</a:t>
            </a:r>
            <a:endParaRPr lang="en-US" altLang="ko-KR" sz="1600" dirty="0">
              <a:solidFill>
                <a:schemeClr val="tx1">
                  <a:lumMod val="75000"/>
                  <a:lumOff val="25000"/>
                </a:schemeClr>
              </a:solidFill>
              <a:cs typeface="Arial" pitchFamily="34" charset="0"/>
            </a:endParaRPr>
          </a:p>
          <a:p>
            <a:pPr marL="228594" indent="-228594">
              <a:buFont typeface="System Font Regular"/>
              <a:buChar char="⇲"/>
            </a:pPr>
            <a:r>
              <a:rPr lang="en-US" altLang="ko-KR" sz="1600" dirty="0" err="1">
                <a:solidFill>
                  <a:schemeClr val="tx1">
                    <a:lumMod val="75000"/>
                    <a:lumOff val="25000"/>
                  </a:schemeClr>
                </a:solidFill>
                <a:cs typeface="Arial" pitchFamily="34" charset="0"/>
              </a:rPr>
              <a:t>Instituții</a:t>
            </a:r>
            <a:r>
              <a:rPr lang="en-US" altLang="ko-KR" sz="1600" dirty="0">
                <a:solidFill>
                  <a:schemeClr val="tx1">
                    <a:lumMod val="75000"/>
                    <a:lumOff val="25000"/>
                  </a:schemeClr>
                </a:solidFill>
                <a:cs typeface="Arial" pitchFamily="34" charset="0"/>
              </a:rPr>
              <a:t> de cult</a:t>
            </a:r>
          </a:p>
          <a:p>
            <a:pPr marL="228594" indent="-228594">
              <a:buFont typeface="System Font Regular"/>
              <a:buChar char="⇲"/>
            </a:pPr>
            <a:endParaRPr lang="en-US" altLang="ko-KR" sz="1600" dirty="0">
              <a:solidFill>
                <a:schemeClr val="tx1">
                  <a:lumMod val="75000"/>
                  <a:lumOff val="25000"/>
                </a:schemeClr>
              </a:solidFill>
              <a:cs typeface="Arial" pitchFamily="34" charset="0"/>
            </a:endParaRPr>
          </a:p>
          <a:p>
            <a:endParaRPr lang="en-US" altLang="ko-KR" sz="1600" dirty="0">
              <a:solidFill>
                <a:schemeClr val="tx1">
                  <a:lumMod val="75000"/>
                  <a:lumOff val="25000"/>
                </a:schemeClr>
              </a:solidFill>
              <a:cs typeface="Arial" pitchFamily="34" charset="0"/>
            </a:endParaRPr>
          </a:p>
          <a:p>
            <a:pPr marL="228594" indent="-228594">
              <a:buFont typeface="System Font Regular"/>
              <a:buChar char="⇲"/>
            </a:pPr>
            <a:endParaRPr lang="en-US" altLang="ko-KR" sz="1600" dirty="0">
              <a:solidFill>
                <a:schemeClr val="tx1">
                  <a:lumMod val="75000"/>
                  <a:lumOff val="25000"/>
                </a:schemeClr>
              </a:solidFill>
              <a:cs typeface="Arial" pitchFamily="34" charset="0"/>
            </a:endParaRPr>
          </a:p>
        </p:txBody>
      </p:sp>
      <p:sp>
        <p:nvSpPr>
          <p:cNvPr id="5" name="Rectangle 4"/>
          <p:cNvSpPr/>
          <p:nvPr/>
        </p:nvSpPr>
        <p:spPr>
          <a:xfrm>
            <a:off x="2735627" y="2852936"/>
            <a:ext cx="4128459" cy="96011"/>
          </a:xfrm>
          <a:prstGeom prst="rect">
            <a:avLst/>
          </a:prstGeom>
          <a:solidFill>
            <a:srgbClr val="EC74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7" name="Rectangle 6"/>
          <p:cNvSpPr/>
          <p:nvPr/>
        </p:nvSpPr>
        <p:spPr>
          <a:xfrm>
            <a:off x="7344139" y="2852936"/>
            <a:ext cx="4128459" cy="96011"/>
          </a:xfrm>
          <a:prstGeom prst="rect">
            <a:avLst/>
          </a:prstGeom>
          <a:solidFill>
            <a:srgbClr val="FFDD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4" name="Title 3"/>
          <p:cNvSpPr>
            <a:spLocks noGrp="1"/>
          </p:cNvSpPr>
          <p:nvPr>
            <p:ph type="title"/>
          </p:nvPr>
        </p:nvSpPr>
        <p:spPr>
          <a:xfrm>
            <a:off x="2063552" y="0"/>
            <a:ext cx="10128448" cy="1179288"/>
          </a:xfrm>
        </p:spPr>
        <p:txBody>
          <a:bodyPr/>
          <a:lstStyle/>
          <a:p>
            <a:pPr algn="ctr"/>
            <a:r>
              <a:rPr lang="en-US" altLang="ko-KR" dirty="0">
                <a:solidFill>
                  <a:srgbClr val="AB267E"/>
                </a:solidFill>
              </a:rPr>
              <a:t>Obiectiv specific </a:t>
            </a:r>
            <a:r>
              <a:rPr lang="en-US" altLang="ko-KR" dirty="0"/>
              <a:t>FEDR</a:t>
            </a:r>
            <a:endParaRPr lang="ko-KR" altLang="en-US" dirty="0"/>
          </a:p>
        </p:txBody>
      </p:sp>
      <p:sp>
        <p:nvSpPr>
          <p:cNvPr id="6" name="Rectangle 5"/>
          <p:cNvSpPr/>
          <p:nvPr/>
        </p:nvSpPr>
        <p:spPr>
          <a:xfrm>
            <a:off x="2735627" y="6405331"/>
            <a:ext cx="4128459" cy="96011"/>
          </a:xfrm>
          <a:prstGeom prst="rect">
            <a:avLst/>
          </a:prstGeom>
          <a:solidFill>
            <a:srgbClr val="EC74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Rectangle 7"/>
          <p:cNvSpPr/>
          <p:nvPr/>
        </p:nvSpPr>
        <p:spPr>
          <a:xfrm>
            <a:off x="7344139" y="6405331"/>
            <a:ext cx="4128459" cy="96011"/>
          </a:xfrm>
          <a:prstGeom prst="rect">
            <a:avLst/>
          </a:prstGeom>
          <a:solidFill>
            <a:srgbClr val="FFDD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nvGrpSpPr>
          <p:cNvPr id="17" name="Group 16">
            <a:extLst>
              <a:ext uri="{FF2B5EF4-FFF2-40B4-BE49-F238E27FC236}">
                <a16:creationId xmlns:a16="http://schemas.microsoft.com/office/drawing/2014/main" id="{A7EAB7B6-1410-4147-A788-3CD3023384B4}"/>
              </a:ext>
            </a:extLst>
          </p:cNvPr>
          <p:cNvGrpSpPr/>
          <p:nvPr/>
        </p:nvGrpSpPr>
        <p:grpSpPr>
          <a:xfrm>
            <a:off x="367199" y="260650"/>
            <a:ext cx="954519" cy="1266821"/>
            <a:chOff x="275399" y="195487"/>
            <a:chExt cx="715889" cy="950116"/>
          </a:xfrm>
        </p:grpSpPr>
        <p:sp>
          <p:nvSpPr>
            <p:cNvPr id="18" name="Pentagon 17">
              <a:extLst>
                <a:ext uri="{FF2B5EF4-FFF2-40B4-BE49-F238E27FC236}">
                  <a16:creationId xmlns:a16="http://schemas.microsoft.com/office/drawing/2014/main" id="{BE15032C-78D5-6941-A61E-95AE932804BF}"/>
                </a:ext>
              </a:extLst>
            </p:cNvPr>
            <p:cNvSpPr/>
            <p:nvPr/>
          </p:nvSpPr>
          <p:spPr>
            <a:xfrm rot="5400000">
              <a:off x="158286" y="312600"/>
              <a:ext cx="950116" cy="715889"/>
            </a:xfrm>
            <a:prstGeom prst="homePlate">
              <a:avLst/>
            </a:prstGeom>
            <a:solidFill>
              <a:srgbClr val="AB267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9" name="TextBox 18">
              <a:extLst>
                <a:ext uri="{FF2B5EF4-FFF2-40B4-BE49-F238E27FC236}">
                  <a16:creationId xmlns:a16="http://schemas.microsoft.com/office/drawing/2014/main" id="{BBF5FB2A-1783-0C4B-B5D3-BB593D2DE04D}"/>
                </a:ext>
              </a:extLst>
            </p:cNvPr>
            <p:cNvSpPr txBox="1"/>
            <p:nvPr/>
          </p:nvSpPr>
          <p:spPr>
            <a:xfrm>
              <a:off x="299329" y="407596"/>
              <a:ext cx="668030" cy="276999"/>
            </a:xfrm>
            <a:prstGeom prst="rect">
              <a:avLst/>
            </a:prstGeom>
            <a:noFill/>
          </p:spPr>
          <p:txBody>
            <a:bodyPr wrap="square" tIns="0" bIns="0" rtlCol="0" anchor="ctr">
              <a:spAutoFit/>
            </a:bodyPr>
            <a:lstStyle/>
            <a:p>
              <a:r>
                <a:rPr lang="en-US" altLang="ko-KR" sz="2400" b="1" dirty="0">
                  <a:solidFill>
                    <a:schemeClr val="bg1"/>
                  </a:solidFill>
                  <a:cs typeface="Arial" pitchFamily="34" charset="0"/>
                </a:rPr>
                <a:t>P7</a:t>
              </a:r>
            </a:p>
          </p:txBody>
        </p:sp>
      </p:grpSp>
      <p:pic>
        <p:nvPicPr>
          <p:cNvPr id="20" name="Picture 19">
            <a:extLst>
              <a:ext uri="{FF2B5EF4-FFF2-40B4-BE49-F238E27FC236}">
                <a16:creationId xmlns:a16="http://schemas.microsoft.com/office/drawing/2014/main" id="{9956E92A-755D-5947-9353-DFFB459619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7199" y="1737156"/>
            <a:ext cx="1248139" cy="475865"/>
          </a:xfrm>
          <a:prstGeom prst="rect">
            <a:avLst/>
          </a:prstGeom>
          <a:ln>
            <a:noFill/>
          </a:ln>
          <a:effectLst/>
        </p:spPr>
      </p:pic>
      <p:sp>
        <p:nvSpPr>
          <p:cNvPr id="21" name="TextBox 20">
            <a:extLst>
              <a:ext uri="{FF2B5EF4-FFF2-40B4-BE49-F238E27FC236}">
                <a16:creationId xmlns:a16="http://schemas.microsoft.com/office/drawing/2014/main" id="{FBC3F1C3-D474-154F-A0F5-BF8043F84E5F}"/>
              </a:ext>
            </a:extLst>
          </p:cNvPr>
          <p:cNvSpPr txBox="1"/>
          <p:nvPr/>
        </p:nvSpPr>
        <p:spPr>
          <a:xfrm>
            <a:off x="4516584" y="1061251"/>
            <a:ext cx="7296811" cy="1405256"/>
          </a:xfrm>
          <a:prstGeom prst="rect">
            <a:avLst/>
          </a:prstGeom>
          <a:noFill/>
        </p:spPr>
        <p:txBody>
          <a:bodyPr wrap="square" rtlCol="0">
            <a:spAutoFit/>
          </a:bodyPr>
          <a:lstStyle/>
          <a:p>
            <a:r>
              <a:rPr lang="en-GB" sz="2133" dirty="0" err="1"/>
              <a:t>Promovarea</a:t>
            </a:r>
            <a:r>
              <a:rPr lang="en-GB" sz="2133" dirty="0"/>
              <a:t> </a:t>
            </a:r>
            <a:r>
              <a:rPr lang="en-GB" sz="2133" dirty="0" err="1"/>
              <a:t>dezvoltării</a:t>
            </a:r>
            <a:r>
              <a:rPr lang="en-GB" sz="2133" dirty="0"/>
              <a:t> integrate </a:t>
            </a:r>
            <a:r>
              <a:rPr lang="en-GB" sz="2133" dirty="0" err="1"/>
              <a:t>și</a:t>
            </a:r>
            <a:r>
              <a:rPr lang="en-GB" sz="2133" dirty="0"/>
              <a:t> </a:t>
            </a:r>
            <a:r>
              <a:rPr lang="en-GB" sz="2133" dirty="0" err="1"/>
              <a:t>incluzive</a:t>
            </a:r>
            <a:r>
              <a:rPr lang="en-GB" sz="2133" dirty="0"/>
              <a:t> </a:t>
            </a:r>
            <a:r>
              <a:rPr lang="en-GB" sz="2133" dirty="0" err="1"/>
              <a:t>în</a:t>
            </a:r>
            <a:r>
              <a:rPr lang="en-GB" sz="2133" dirty="0"/>
              <a:t> </a:t>
            </a:r>
            <a:r>
              <a:rPr lang="en-GB" sz="2133" dirty="0" err="1"/>
              <a:t>domeniul</a:t>
            </a:r>
            <a:r>
              <a:rPr lang="en-GB" sz="2133" dirty="0"/>
              <a:t> social, economic </a:t>
            </a:r>
            <a:r>
              <a:rPr lang="en-GB" sz="2133" dirty="0" err="1"/>
              <a:t>și</a:t>
            </a:r>
            <a:r>
              <a:rPr lang="en-GB" sz="2133" dirty="0"/>
              <a:t> al </a:t>
            </a:r>
            <a:r>
              <a:rPr lang="en-GB" sz="2133" dirty="0" err="1"/>
              <a:t>mediului</a:t>
            </a:r>
            <a:r>
              <a:rPr lang="en-GB" sz="2133" dirty="0"/>
              <a:t>, precum </a:t>
            </a:r>
            <a:r>
              <a:rPr lang="en-GB" sz="2133" dirty="0" err="1"/>
              <a:t>și</a:t>
            </a:r>
            <a:r>
              <a:rPr lang="en-GB" sz="2133" dirty="0"/>
              <a:t> a </a:t>
            </a:r>
            <a:r>
              <a:rPr lang="en-GB" sz="2133" dirty="0" err="1"/>
              <a:t>culturii</a:t>
            </a:r>
            <a:r>
              <a:rPr lang="en-GB" sz="2133" dirty="0"/>
              <a:t>, a</a:t>
            </a:r>
          </a:p>
          <a:p>
            <a:r>
              <a:rPr lang="en-GB" sz="2133" dirty="0" err="1"/>
              <a:t>patrimoniului</a:t>
            </a:r>
            <a:r>
              <a:rPr lang="en-GB" sz="2133" dirty="0"/>
              <a:t> natural, a </a:t>
            </a:r>
            <a:r>
              <a:rPr lang="en-GB" sz="2133" dirty="0" err="1"/>
              <a:t>turismului</a:t>
            </a:r>
            <a:r>
              <a:rPr lang="en-GB" sz="2133" dirty="0"/>
              <a:t> </a:t>
            </a:r>
            <a:r>
              <a:rPr lang="en-GB" sz="2133" dirty="0" err="1"/>
              <a:t>sustenabil</a:t>
            </a:r>
            <a:r>
              <a:rPr lang="en-GB" sz="2133" dirty="0"/>
              <a:t> </a:t>
            </a:r>
            <a:r>
              <a:rPr lang="en-GB" sz="2133" dirty="0" err="1"/>
              <a:t>și</a:t>
            </a:r>
            <a:r>
              <a:rPr lang="en-GB" sz="2133" dirty="0"/>
              <a:t> a </a:t>
            </a:r>
            <a:r>
              <a:rPr lang="en-GB" sz="2133" dirty="0" err="1"/>
              <a:t>securității</a:t>
            </a:r>
            <a:r>
              <a:rPr lang="en-GB" sz="2133" dirty="0"/>
              <a:t> </a:t>
            </a:r>
            <a:r>
              <a:rPr lang="en-GB" sz="2133" dirty="0" err="1"/>
              <a:t>în</a:t>
            </a:r>
            <a:r>
              <a:rPr lang="en-GB" sz="2133" dirty="0"/>
              <a:t> </a:t>
            </a:r>
            <a:r>
              <a:rPr lang="en-GB" sz="2133" dirty="0" err="1"/>
              <a:t>zonele</a:t>
            </a:r>
            <a:r>
              <a:rPr lang="en-GB" sz="2133" dirty="0"/>
              <a:t> urbane</a:t>
            </a:r>
          </a:p>
        </p:txBody>
      </p:sp>
      <p:sp>
        <p:nvSpPr>
          <p:cNvPr id="24" name="Rectangle 23">
            <a:extLst>
              <a:ext uri="{FF2B5EF4-FFF2-40B4-BE49-F238E27FC236}">
                <a16:creationId xmlns:a16="http://schemas.microsoft.com/office/drawing/2014/main" id="{C33876EF-C7E4-124B-B389-0EF786405172}"/>
              </a:ext>
            </a:extLst>
          </p:cNvPr>
          <p:cNvSpPr/>
          <p:nvPr/>
        </p:nvSpPr>
        <p:spPr>
          <a:xfrm>
            <a:off x="4362221" y="1401136"/>
            <a:ext cx="101599" cy="958928"/>
          </a:xfrm>
          <a:prstGeom prst="rect">
            <a:avLst/>
          </a:prstGeom>
          <a:solidFill>
            <a:srgbClr val="AB26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rgbClr val="AB267E"/>
              </a:solidFill>
            </a:endParaRPr>
          </a:p>
        </p:txBody>
      </p:sp>
      <p:sp>
        <p:nvSpPr>
          <p:cNvPr id="25" name="TextBox 24">
            <a:extLst>
              <a:ext uri="{FF2B5EF4-FFF2-40B4-BE49-F238E27FC236}">
                <a16:creationId xmlns:a16="http://schemas.microsoft.com/office/drawing/2014/main" id="{700656EE-28C1-F444-B907-6180D370E014}"/>
              </a:ext>
            </a:extLst>
          </p:cNvPr>
          <p:cNvSpPr txBox="1"/>
          <p:nvPr/>
        </p:nvSpPr>
        <p:spPr>
          <a:xfrm>
            <a:off x="1914546" y="1604798"/>
            <a:ext cx="2453263" cy="461665"/>
          </a:xfrm>
          <a:prstGeom prst="rect">
            <a:avLst/>
          </a:prstGeom>
          <a:noFill/>
        </p:spPr>
        <p:txBody>
          <a:bodyPr wrap="square" rtlCol="0">
            <a:spAutoFit/>
          </a:bodyPr>
          <a:lstStyle/>
          <a:p>
            <a:pPr algn="r"/>
            <a:r>
              <a:rPr lang="en-RO" altLang="ko-KR" sz="2400" dirty="0">
                <a:solidFill>
                  <a:srgbClr val="AB267E"/>
                </a:solidFill>
                <a:latin typeface="+mj-lt"/>
                <a:ea typeface="+mj-ea"/>
                <a:cs typeface="Arial" pitchFamily="34" charset="0"/>
              </a:rPr>
              <a:t>120,41 mil EUR</a:t>
            </a:r>
            <a:endParaRPr lang="en-US" altLang="ko-KR" sz="2400" dirty="0">
              <a:solidFill>
                <a:srgbClr val="AB267E"/>
              </a:solidFill>
              <a:latin typeface="+mj-lt"/>
              <a:ea typeface="+mj-ea"/>
              <a:cs typeface="Arial" pitchFamily="34" charset="0"/>
            </a:endParaRPr>
          </a:p>
        </p:txBody>
      </p:sp>
      <p:sp>
        <p:nvSpPr>
          <p:cNvPr id="27" name="Donut 24">
            <a:extLst>
              <a:ext uri="{FF2B5EF4-FFF2-40B4-BE49-F238E27FC236}">
                <a16:creationId xmlns:a16="http://schemas.microsoft.com/office/drawing/2014/main" id="{441C4D1B-19EB-084B-A07A-4BB4CA21426D}"/>
              </a:ext>
            </a:extLst>
          </p:cNvPr>
          <p:cNvSpPr/>
          <p:nvPr/>
        </p:nvSpPr>
        <p:spPr>
          <a:xfrm>
            <a:off x="9753277" y="2369477"/>
            <a:ext cx="855225" cy="867503"/>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FFD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sp>
        <p:nvSpPr>
          <p:cNvPr id="28" name="Oval 21">
            <a:extLst>
              <a:ext uri="{FF2B5EF4-FFF2-40B4-BE49-F238E27FC236}">
                <a16:creationId xmlns:a16="http://schemas.microsoft.com/office/drawing/2014/main" id="{C86B97A1-6909-A943-ABF4-966C5AA064FB}"/>
              </a:ext>
            </a:extLst>
          </p:cNvPr>
          <p:cNvSpPr>
            <a:spLocks noChangeAspect="1"/>
          </p:cNvSpPr>
          <p:nvPr/>
        </p:nvSpPr>
        <p:spPr>
          <a:xfrm>
            <a:off x="5680891" y="2454024"/>
            <a:ext cx="830219" cy="83715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EC74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2" name="Oval 21">
            <a:extLst>
              <a:ext uri="{FF2B5EF4-FFF2-40B4-BE49-F238E27FC236}">
                <a16:creationId xmlns:a16="http://schemas.microsoft.com/office/drawing/2014/main" id="{9DC7017D-FA06-0C41-B174-A7204CC4DBC9}"/>
              </a:ext>
            </a:extLst>
          </p:cNvPr>
          <p:cNvSpPr>
            <a:spLocks noChangeAspect="1"/>
          </p:cNvSpPr>
          <p:nvPr/>
        </p:nvSpPr>
        <p:spPr>
          <a:xfrm>
            <a:off x="5468981" y="2576083"/>
            <a:ext cx="588123" cy="59303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FFDD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23" name="TextBox 22">
            <a:extLst>
              <a:ext uri="{FF2B5EF4-FFF2-40B4-BE49-F238E27FC236}">
                <a16:creationId xmlns:a16="http://schemas.microsoft.com/office/drawing/2014/main" id="{CA24B994-7765-5149-A139-25CCDF445C68}"/>
              </a:ext>
            </a:extLst>
          </p:cNvPr>
          <p:cNvSpPr txBox="1"/>
          <p:nvPr/>
        </p:nvSpPr>
        <p:spPr>
          <a:xfrm>
            <a:off x="7401253" y="2564904"/>
            <a:ext cx="3988443" cy="420564"/>
          </a:xfrm>
          <a:prstGeom prst="rect">
            <a:avLst/>
          </a:prstGeom>
          <a:noFill/>
        </p:spPr>
        <p:txBody>
          <a:bodyPr wrap="square" rtlCol="0">
            <a:spAutoFit/>
          </a:bodyPr>
          <a:lstStyle/>
          <a:p>
            <a:r>
              <a:rPr lang="en-US" altLang="ko-KR" sz="2133" b="1" dirty="0">
                <a:solidFill>
                  <a:schemeClr val="tx1">
                    <a:lumMod val="75000"/>
                    <a:lumOff val="25000"/>
                  </a:schemeClr>
                </a:solidFill>
                <a:latin typeface="Argentum Sans" pitchFamily="2" charset="77"/>
                <a:cs typeface="Arial" pitchFamily="34" charset="0"/>
              </a:rPr>
              <a:t>GRUP ȚINTĂ</a:t>
            </a:r>
            <a:endParaRPr lang="ko-KR" altLang="en-US" sz="2133" b="1" dirty="0">
              <a:solidFill>
                <a:schemeClr val="tx1">
                  <a:lumMod val="75000"/>
                  <a:lumOff val="25000"/>
                </a:schemeClr>
              </a:solidFill>
              <a:latin typeface="Argentum Sans" pitchFamily="2" charset="77"/>
              <a:cs typeface="Arial" pitchFamily="34" charset="0"/>
            </a:endParaRPr>
          </a:p>
        </p:txBody>
      </p:sp>
      <p:grpSp>
        <p:nvGrpSpPr>
          <p:cNvPr id="9" name="Group 8"/>
          <p:cNvGrpSpPr/>
          <p:nvPr/>
        </p:nvGrpSpPr>
        <p:grpSpPr>
          <a:xfrm>
            <a:off x="2793785" y="2564905"/>
            <a:ext cx="4048300" cy="2785038"/>
            <a:chOff x="2194213" y="1501221"/>
            <a:chExt cx="2878493" cy="2088778"/>
          </a:xfrm>
        </p:grpSpPr>
        <p:sp>
          <p:nvSpPr>
            <p:cNvPr id="10" name="TextBox 9"/>
            <p:cNvSpPr txBox="1"/>
            <p:nvPr/>
          </p:nvSpPr>
          <p:spPr>
            <a:xfrm>
              <a:off x="2236774" y="1966140"/>
              <a:ext cx="2835932" cy="1623859"/>
            </a:xfrm>
            <a:prstGeom prst="rect">
              <a:avLst/>
            </a:prstGeom>
            <a:noFill/>
          </p:spPr>
          <p:txBody>
            <a:bodyPr wrap="square" rtlCol="0">
              <a:spAutoFit/>
            </a:bodyPr>
            <a:lstStyle/>
            <a:p>
              <a:r>
                <a:rPr lang="en-US" altLang="ko-KR" sz="1467" dirty="0" err="1">
                  <a:solidFill>
                    <a:schemeClr val="tx1">
                      <a:lumMod val="75000"/>
                      <a:lumOff val="25000"/>
                    </a:schemeClr>
                  </a:solidFill>
                  <a:cs typeface="Arial" pitchFamily="34" charset="0"/>
                </a:rPr>
                <a:t>Vor</a:t>
              </a:r>
              <a:r>
                <a:rPr lang="en-US" altLang="ko-KR" sz="1467" dirty="0">
                  <a:solidFill>
                    <a:schemeClr val="tx1">
                      <a:lumMod val="75000"/>
                      <a:lumOff val="25000"/>
                    </a:schemeClr>
                  </a:solidFill>
                  <a:cs typeface="Arial" pitchFamily="34" charset="0"/>
                </a:rPr>
                <a:t> fi </a:t>
              </a:r>
              <a:r>
                <a:rPr lang="en-US" altLang="ko-KR" sz="1467" dirty="0" err="1">
                  <a:solidFill>
                    <a:schemeClr val="tx1">
                      <a:lumMod val="75000"/>
                      <a:lumOff val="25000"/>
                    </a:schemeClr>
                  </a:solidFill>
                  <a:cs typeface="Arial" pitchFamily="34" charset="0"/>
                </a:rPr>
                <a:t>sprijinite</a:t>
              </a:r>
              <a:r>
                <a:rPr lang="en-US" altLang="ko-KR" sz="1467" dirty="0">
                  <a:solidFill>
                    <a:schemeClr val="tx1">
                      <a:lumMod val="75000"/>
                      <a:lumOff val="25000"/>
                    </a:schemeClr>
                  </a:solidFill>
                  <a:cs typeface="Arial" pitchFamily="34" charset="0"/>
                </a:rPr>
                <a:t> </a:t>
              </a:r>
              <a:r>
                <a:rPr lang="en-US" altLang="ko-KR" sz="1467" b="1" dirty="0" err="1">
                  <a:solidFill>
                    <a:srgbClr val="FF0000"/>
                  </a:solidFill>
                  <a:cs typeface="Arial" pitchFamily="34" charset="0"/>
                </a:rPr>
                <a:t>operațiuni</a:t>
              </a:r>
              <a:r>
                <a:rPr lang="en-US" altLang="ko-KR" sz="1467" b="1" dirty="0">
                  <a:solidFill>
                    <a:srgbClr val="FF0000"/>
                  </a:solidFill>
                  <a:cs typeface="Arial" pitchFamily="34" charset="0"/>
                </a:rPr>
                <a:t> integrate </a:t>
              </a:r>
              <a:r>
                <a:rPr lang="en-US" altLang="ko-KR" sz="1467" dirty="0">
                  <a:solidFill>
                    <a:schemeClr val="tx1">
                      <a:lumMod val="75000"/>
                      <a:lumOff val="25000"/>
                    </a:schemeClr>
                  </a:solidFill>
                  <a:cs typeface="Arial" pitchFamily="34" charset="0"/>
                </a:rPr>
                <a:t>care </a:t>
              </a:r>
              <a:r>
                <a:rPr lang="en-US" altLang="ko-KR" sz="1467" dirty="0" err="1">
                  <a:solidFill>
                    <a:schemeClr val="tx1">
                      <a:lumMod val="75000"/>
                      <a:lumOff val="25000"/>
                    </a:schemeClr>
                  </a:solidFill>
                  <a:cs typeface="Arial" pitchFamily="34" charset="0"/>
                </a:rPr>
                <a:t>implementează</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acțiuni</a:t>
              </a:r>
              <a:r>
                <a:rPr lang="en-US" altLang="ko-KR" sz="1467" dirty="0">
                  <a:solidFill>
                    <a:schemeClr val="tx1">
                      <a:lumMod val="75000"/>
                      <a:lumOff val="25000"/>
                    </a:schemeClr>
                  </a:solidFill>
                  <a:cs typeface="Arial" pitchFamily="34" charset="0"/>
                </a:rPr>
                <a:t> de </a:t>
              </a:r>
              <a:r>
                <a:rPr lang="en-US" altLang="ko-KR" sz="1467" dirty="0" err="1">
                  <a:solidFill>
                    <a:schemeClr val="tx1">
                      <a:lumMod val="75000"/>
                      <a:lumOff val="25000"/>
                    </a:schemeClr>
                  </a:solidFill>
                  <a:cs typeface="Arial" pitchFamily="34" charset="0"/>
                </a:rPr>
                <a:t>dezvoltare</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urbană</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incluzând</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investiții</a:t>
              </a:r>
              <a:r>
                <a:rPr lang="en-US" altLang="ko-KR" sz="1467" dirty="0">
                  <a:solidFill>
                    <a:schemeClr val="tx1">
                      <a:lumMod val="75000"/>
                      <a:lumOff val="25000"/>
                    </a:schemeClr>
                  </a:solidFill>
                  <a:cs typeface="Arial" pitchFamily="34" charset="0"/>
                </a:rPr>
                <a:t> de </a:t>
              </a:r>
              <a:r>
                <a:rPr lang="en-US" altLang="ko-KR" sz="1467" dirty="0" err="1">
                  <a:solidFill>
                    <a:schemeClr val="tx1">
                      <a:lumMod val="75000"/>
                      <a:lumOff val="25000"/>
                    </a:schemeClr>
                  </a:solidFill>
                  <a:cs typeface="Arial" pitchFamily="34" charset="0"/>
                </a:rPr>
                <a:t>regenerare</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urbană</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și</a:t>
              </a:r>
              <a:r>
                <a:rPr lang="en-US" altLang="ko-KR" sz="1467" dirty="0">
                  <a:solidFill>
                    <a:schemeClr val="tx1">
                      <a:lumMod val="75000"/>
                      <a:lumOff val="25000"/>
                    </a:schemeClr>
                  </a:solidFill>
                  <a:cs typeface="Arial" pitchFamily="34" charset="0"/>
                </a:rPr>
                <a:t> de </a:t>
              </a:r>
              <a:r>
                <a:rPr lang="en-US" altLang="ko-KR" sz="1467" dirty="0" err="1">
                  <a:solidFill>
                    <a:schemeClr val="tx1">
                      <a:lumMod val="75000"/>
                      <a:lumOff val="25000"/>
                    </a:schemeClr>
                  </a:solidFill>
                  <a:cs typeface="Arial" pitchFamily="34" charset="0"/>
                </a:rPr>
                <a:t>dezvoltare</a:t>
              </a:r>
              <a:r>
                <a:rPr lang="en-US" altLang="ko-KR" sz="1467" dirty="0">
                  <a:solidFill>
                    <a:schemeClr val="tx1">
                      <a:lumMod val="75000"/>
                      <a:lumOff val="25000"/>
                    </a:schemeClr>
                  </a:solidFill>
                  <a:cs typeface="Arial" pitchFamily="34" charset="0"/>
                </a:rPr>
                <a:t> a </a:t>
              </a:r>
              <a:r>
                <a:rPr lang="en-US" altLang="ko-KR" sz="1467" dirty="0" err="1">
                  <a:solidFill>
                    <a:schemeClr val="tx1">
                      <a:lumMod val="75000"/>
                      <a:lumOff val="25000"/>
                    </a:schemeClr>
                  </a:solidFill>
                  <a:cs typeface="Arial" pitchFamily="34" charset="0"/>
                </a:rPr>
                <a:t>turismului</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sustenabil</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și</a:t>
              </a:r>
              <a:r>
                <a:rPr lang="en-US" altLang="ko-KR" sz="1467" dirty="0">
                  <a:solidFill>
                    <a:schemeClr val="tx1">
                      <a:lumMod val="75000"/>
                      <a:lumOff val="25000"/>
                    </a:schemeClr>
                  </a:solidFill>
                  <a:cs typeface="Arial" pitchFamily="34" charset="0"/>
                </a:rPr>
                <a:t> </a:t>
              </a:r>
              <a:r>
                <a:rPr lang="en-US" altLang="ko-KR" sz="1467" dirty="0" err="1">
                  <a:solidFill>
                    <a:schemeClr val="tx1">
                      <a:lumMod val="75000"/>
                      <a:lumOff val="25000"/>
                    </a:schemeClr>
                  </a:solidFill>
                  <a:cs typeface="Arial" pitchFamily="34" charset="0"/>
                </a:rPr>
                <a:t>culturii</a:t>
              </a:r>
              <a:endParaRPr lang="en-US" altLang="ko-KR" sz="1467" dirty="0">
                <a:solidFill>
                  <a:schemeClr val="tx1">
                    <a:lumMod val="75000"/>
                    <a:lumOff val="25000"/>
                  </a:schemeClr>
                </a:solidFill>
                <a:cs typeface="Arial" pitchFamily="34" charset="0"/>
              </a:endParaRPr>
            </a:p>
            <a:p>
              <a:endParaRPr lang="en-US" altLang="ko-KR" sz="1467" dirty="0">
                <a:solidFill>
                  <a:schemeClr val="tx1">
                    <a:lumMod val="75000"/>
                    <a:lumOff val="25000"/>
                  </a:schemeClr>
                </a:solidFill>
                <a:cs typeface="Arial" pitchFamily="34" charset="0"/>
              </a:endParaRPr>
            </a:p>
            <a:p>
              <a:r>
                <a:rPr lang="en-US" altLang="ko-KR" sz="1467" dirty="0">
                  <a:solidFill>
                    <a:schemeClr val="tx1">
                      <a:lumMod val="75000"/>
                      <a:lumOff val="25000"/>
                    </a:schemeClr>
                  </a:solidFill>
                  <a:cs typeface="Arial" pitchFamily="34" charset="0"/>
                </a:rPr>
                <a:t>1. </a:t>
              </a:r>
              <a:r>
                <a:rPr lang="ro-RO" sz="1467" dirty="0">
                  <a:solidFill>
                    <a:schemeClr val="tx1">
                      <a:lumMod val="75000"/>
                      <a:lumOff val="25000"/>
                    </a:schemeClr>
                  </a:solidFill>
                  <a:cs typeface="Arial" pitchFamily="34" charset="0"/>
                </a:rPr>
                <a:t>Investiții destinate revitalizarii si regenerarii urbane fizice</a:t>
              </a:r>
              <a:endParaRPr lang="en-US" altLang="ko-KR" sz="1467" dirty="0">
                <a:solidFill>
                  <a:schemeClr val="tx1">
                    <a:lumMod val="75000"/>
                    <a:lumOff val="25000"/>
                  </a:schemeClr>
                </a:solidFill>
                <a:cs typeface="Arial" pitchFamily="34" charset="0"/>
              </a:endParaRPr>
            </a:p>
            <a:p>
              <a:r>
                <a:rPr lang="en-US" altLang="ko-KR" sz="1467" dirty="0">
                  <a:solidFill>
                    <a:schemeClr val="tx1">
                      <a:lumMod val="75000"/>
                      <a:lumOff val="25000"/>
                    </a:schemeClr>
                  </a:solidFill>
                  <a:cs typeface="Arial" pitchFamily="34" charset="0"/>
                </a:rPr>
                <a:t>2. </a:t>
              </a:r>
              <a:r>
                <a:rPr lang="ro-RO" sz="1467" dirty="0">
                  <a:solidFill>
                    <a:schemeClr val="tx1">
                      <a:lumMod val="75000"/>
                      <a:lumOff val="25000"/>
                    </a:schemeClr>
                  </a:solidFill>
                  <a:cs typeface="Arial" pitchFamily="34" charset="0"/>
                </a:rPr>
                <a:t>Investitii destinate dezvoltarii turismului sustenabil si a culturii </a:t>
              </a:r>
              <a:endParaRPr lang="en-US" altLang="ko-KR" sz="1467" dirty="0">
                <a:solidFill>
                  <a:schemeClr val="tx1">
                    <a:lumMod val="75000"/>
                    <a:lumOff val="25000"/>
                  </a:schemeClr>
                </a:solidFill>
                <a:cs typeface="Arial" pitchFamily="34" charset="0"/>
              </a:endParaRPr>
            </a:p>
          </p:txBody>
        </p:sp>
        <p:sp>
          <p:nvSpPr>
            <p:cNvPr id="11" name="TextBox 10"/>
            <p:cNvSpPr txBox="1"/>
            <p:nvPr/>
          </p:nvSpPr>
          <p:spPr>
            <a:xfrm>
              <a:off x="2194213" y="1501221"/>
              <a:ext cx="2835932" cy="315423"/>
            </a:xfrm>
            <a:prstGeom prst="rect">
              <a:avLst/>
            </a:prstGeom>
            <a:noFill/>
          </p:spPr>
          <p:txBody>
            <a:bodyPr wrap="square" rtlCol="0">
              <a:spAutoFit/>
            </a:bodyPr>
            <a:lstStyle/>
            <a:p>
              <a:r>
                <a:rPr lang="en-US" altLang="ko-KR" sz="2133" b="1" dirty="0">
                  <a:solidFill>
                    <a:schemeClr val="tx1">
                      <a:lumMod val="75000"/>
                      <a:lumOff val="25000"/>
                    </a:schemeClr>
                  </a:solidFill>
                  <a:latin typeface="Argentum Sans" pitchFamily="2" charset="77"/>
                  <a:cs typeface="Arial" pitchFamily="34" charset="0"/>
                </a:rPr>
                <a:t>OPERAȚIUNI</a:t>
              </a:r>
              <a:endParaRPr lang="ko-KR" altLang="en-US" sz="2133" b="1" dirty="0">
                <a:solidFill>
                  <a:schemeClr val="tx1">
                    <a:lumMod val="75000"/>
                    <a:lumOff val="25000"/>
                  </a:schemeClr>
                </a:solidFill>
                <a:latin typeface="Argentum Sans" pitchFamily="2" charset="77"/>
                <a:cs typeface="Arial" pitchFamily="34" charset="0"/>
              </a:endParaRPr>
            </a:p>
          </p:txBody>
        </p:sp>
      </p:grpSp>
    </p:spTree>
    <p:extLst>
      <p:ext uri="{BB962C8B-B14F-4D97-AF65-F5344CB8AC3E}">
        <p14:creationId xmlns:p14="http://schemas.microsoft.com/office/powerpoint/2010/main" val="1990915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51982D3-79A0-19C4-E09F-C17C19749DA8}"/>
              </a:ext>
            </a:extLst>
          </p:cNvPr>
          <p:cNvSpPr/>
          <p:nvPr/>
        </p:nvSpPr>
        <p:spPr>
          <a:xfrm>
            <a:off x="3159390" y="2627011"/>
            <a:ext cx="8802308" cy="193391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4F1A236-7570-A293-AB43-D9A385EB71CF}"/>
              </a:ext>
            </a:extLst>
          </p:cNvPr>
          <p:cNvSpPr/>
          <p:nvPr/>
        </p:nvSpPr>
        <p:spPr>
          <a:xfrm>
            <a:off x="3159390" y="1389817"/>
            <a:ext cx="8802308" cy="948477"/>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35112A-6E88-BF97-9BE1-52108D7620D5}"/>
              </a:ext>
            </a:extLst>
          </p:cNvPr>
          <p:cNvSpPr>
            <a:spLocks noGrp="1"/>
          </p:cNvSpPr>
          <p:nvPr>
            <p:ph idx="1"/>
          </p:nvPr>
        </p:nvSpPr>
        <p:spPr>
          <a:xfrm>
            <a:off x="3068194" y="1080994"/>
            <a:ext cx="8098228" cy="316682"/>
          </a:xfrm>
        </p:spPr>
        <p:txBody>
          <a:bodyPr>
            <a:normAutofit/>
          </a:bodyPr>
          <a:lstStyle/>
          <a:p>
            <a:pPr marL="0" indent="0" algn="just">
              <a:spcBef>
                <a:spcPts val="1200"/>
              </a:spcBef>
              <a:spcAft>
                <a:spcPts val="1200"/>
              </a:spcAft>
              <a:buNone/>
            </a:pPr>
            <a:r>
              <a:rPr lang="ro-RO" sz="1400" b="1" dirty="0">
                <a:solidFill>
                  <a:schemeClr val="bg1"/>
                </a:solidFill>
                <a:effectLst/>
                <a:ea typeface="Trebuchet MS" panose="020B0603020202020204" pitchFamily="34" charset="0"/>
                <a:cs typeface="Trebuchet MS" panose="020B0603020202020204" pitchFamily="34" charset="0"/>
              </a:rPr>
              <a:t>Acest instrument va fi utilizat in mod obligatoriu de</a:t>
            </a:r>
            <a:r>
              <a:rPr lang="fr-FR" sz="1400" b="1" dirty="0">
                <a:solidFill>
                  <a:schemeClr val="bg1"/>
                </a:solidFill>
                <a:effectLst/>
                <a:ea typeface="Trebuchet MS" panose="020B0603020202020204" pitchFamily="34" charset="0"/>
                <a:cs typeface="Trebuchet MS" panose="020B0603020202020204" pitchFamily="34" charset="0"/>
              </a:rPr>
              <a:t>:</a:t>
            </a:r>
            <a:endParaRPr lang="ro-RO" sz="1400" b="1" dirty="0">
              <a:solidFill>
                <a:schemeClr val="bg1"/>
              </a:solidFill>
              <a:effectLst/>
              <a:ea typeface="Trebuchet MS" panose="020B0603020202020204" pitchFamily="34" charset="0"/>
              <a:cs typeface="Trebuchet MS" panose="020B0603020202020204" pitchFamily="34" charset="0"/>
            </a:endParaRPr>
          </a:p>
        </p:txBody>
      </p:sp>
      <p:sp>
        <p:nvSpPr>
          <p:cNvPr id="4" name="Title 1">
            <a:extLst>
              <a:ext uri="{FF2B5EF4-FFF2-40B4-BE49-F238E27FC236}">
                <a16:creationId xmlns:a16="http://schemas.microsoft.com/office/drawing/2014/main" id="{B8D8F84D-06DE-32D0-7F94-B8275C997683}"/>
              </a:ext>
            </a:extLst>
          </p:cNvPr>
          <p:cNvSpPr txBox="1">
            <a:spLocks/>
          </p:cNvSpPr>
          <p:nvPr/>
        </p:nvSpPr>
        <p:spPr>
          <a:xfrm>
            <a:off x="2920754" y="0"/>
            <a:ext cx="4714357" cy="1257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Cui se </a:t>
            </a:r>
            <a:r>
              <a:rPr kumimoji="0" lang="en-US"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aplic</a:t>
            </a:r>
            <a:r>
              <a:rPr kumimoji="0" lang="ro-RO"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ă </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DUI NE?</a:t>
            </a:r>
          </a:p>
        </p:txBody>
      </p:sp>
      <p:sp>
        <p:nvSpPr>
          <p:cNvPr id="11" name="TextBox 10">
            <a:extLst>
              <a:ext uri="{FF2B5EF4-FFF2-40B4-BE49-F238E27FC236}">
                <a16:creationId xmlns:a16="http://schemas.microsoft.com/office/drawing/2014/main" id="{030F52BE-32D5-B915-3071-EDB1EC9B7DC4}"/>
              </a:ext>
            </a:extLst>
          </p:cNvPr>
          <p:cNvSpPr txBox="1"/>
          <p:nvPr/>
        </p:nvSpPr>
        <p:spPr>
          <a:xfrm>
            <a:off x="3299790" y="2638345"/>
            <a:ext cx="1778051" cy="584775"/>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Municipii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315E4AF-FB84-AE8B-4098-CF0D3A632C9D}"/>
              </a:ext>
            </a:extLst>
          </p:cNvPr>
          <p:cNvSpPr txBox="1"/>
          <p:nvPr/>
        </p:nvSpPr>
        <p:spPr>
          <a:xfrm>
            <a:off x="3227109" y="3099101"/>
            <a:ext cx="1923412" cy="64633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Altele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dec</a:t>
            </a:r>
            <a:r>
              <a:rPr kumimoji="0" lang="ro-RO" sz="1800" b="1" i="0" u="none" strike="noStrike" kern="1200" cap="none" spc="0" normalizeH="0" baseline="0" noProof="0" dirty="0" err="1">
                <a:ln>
                  <a:noFill/>
                </a:ln>
                <a:solidFill>
                  <a:prstClr val="black"/>
                </a:solidFill>
                <a:effectLst/>
                <a:uLnTx/>
                <a:uFillTx/>
                <a:latin typeface="Calibri" panose="020F0502020204030204"/>
                <a:ea typeface="+mn-ea"/>
                <a:cs typeface="+mn-cs"/>
              </a:rPr>
              <a:t>ât</a:t>
            </a: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reședința de județ</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79720AD-13F7-CBD6-4EB6-74FB2B99CC67}"/>
              </a:ext>
            </a:extLst>
          </p:cNvPr>
          <p:cNvSpPr txBox="1"/>
          <p:nvPr/>
        </p:nvSpPr>
        <p:spPr>
          <a:xfrm>
            <a:off x="3603270" y="3849931"/>
            <a:ext cx="117109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uLnTx/>
                <a:uFillTx/>
                <a:latin typeface="Calibri" panose="020F0502020204030204"/>
                <a:ea typeface="+mn-ea"/>
                <a:cs typeface="+mn-cs"/>
              </a:rPr>
              <a:t>Orașe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6B527A-F4E1-BC4F-7BAB-339B1257F4D9}"/>
              </a:ext>
            </a:extLst>
          </p:cNvPr>
          <p:cNvSpPr txBox="1"/>
          <p:nvPr/>
        </p:nvSpPr>
        <p:spPr>
          <a:xfrm>
            <a:off x="3253303" y="1382505"/>
            <a:ext cx="187102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uLnTx/>
                <a:uFillTx/>
                <a:latin typeface="Calibri" panose="020F0502020204030204"/>
                <a:ea typeface="+mn-ea"/>
                <a:cs typeface="+mn-cs"/>
              </a:rPr>
              <a:t>Municipii </a:t>
            </a:r>
          </a:p>
        </p:txBody>
      </p:sp>
      <p:sp>
        <p:nvSpPr>
          <p:cNvPr id="18" name="TextBox 17">
            <a:extLst>
              <a:ext uri="{FF2B5EF4-FFF2-40B4-BE49-F238E27FC236}">
                <a16:creationId xmlns:a16="http://schemas.microsoft.com/office/drawing/2014/main" id="{63057890-9768-4F9A-15EB-B1579B1B9D63}"/>
              </a:ext>
            </a:extLst>
          </p:cNvPr>
          <p:cNvSpPr txBox="1"/>
          <p:nvPr/>
        </p:nvSpPr>
        <p:spPr>
          <a:xfrm>
            <a:off x="5440682" y="1559022"/>
            <a:ext cx="6517984" cy="646331"/>
          </a:xfrm>
          <a:prstGeom prst="rect">
            <a:avLst/>
          </a:prstGeom>
          <a:noFill/>
        </p:spPr>
        <p:txBody>
          <a:bodyPr wrap="square">
            <a:spAutoFit/>
          </a:bodyPr>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ro-RO"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pentru </a:t>
            </a:r>
            <a:r>
              <a:rPr kumimoji="0" lang="ro-RO" sz="1800" b="1"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toate intervențiile </a:t>
            </a:r>
            <a:r>
              <a:rPr kumimoji="0" lang="ro-RO"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și pentru toate prioritățile programului, exceptând Prioritatea nr.</a:t>
            </a:r>
            <a:r>
              <a:rPr kumimoji="0" lang="en-GB"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 </a:t>
            </a:r>
            <a:r>
              <a:rPr kumimoji="0" lang="ro-RO"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1 și Prioritatea nr. 5.</a:t>
            </a:r>
          </a:p>
        </p:txBody>
      </p:sp>
      <p:sp>
        <p:nvSpPr>
          <p:cNvPr id="20" name="TextBox 19">
            <a:extLst>
              <a:ext uri="{FF2B5EF4-FFF2-40B4-BE49-F238E27FC236}">
                <a16:creationId xmlns:a16="http://schemas.microsoft.com/office/drawing/2014/main" id="{FECD36DC-49AF-41D2-4892-5E3306177F76}"/>
              </a:ext>
            </a:extLst>
          </p:cNvPr>
          <p:cNvSpPr txBox="1"/>
          <p:nvPr/>
        </p:nvSpPr>
        <p:spPr>
          <a:xfrm>
            <a:off x="5440682" y="2980314"/>
            <a:ext cx="652101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care doresc </a:t>
            </a:r>
            <a:r>
              <a:rPr kumimoji="0" lang="ro-RO"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să abordeze într-o manieră integrată provocări locale multiple, de ordin economic, social, demografic, climatic, etc., prin proiecte care prin specificul lor se încadrează în operațiunile menționate la </a:t>
            </a:r>
            <a:r>
              <a:rPr kumimoji="0" lang="ro-RO" sz="1800" b="1"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Prioritatea nr.7 </a:t>
            </a:r>
            <a:r>
              <a:rPr kumimoji="0" lang="ro-RO" sz="1800" b="0" i="0" u="none" strike="noStrike" kern="1200" cap="none" spc="0" normalizeH="0" baseline="0" noProof="0" dirty="0">
                <a:ln>
                  <a:noFill/>
                </a:ln>
                <a:solidFill>
                  <a:prstClr val="black"/>
                </a:solidFill>
                <a:effectLst/>
                <a:uLnTx/>
                <a:uFillTx/>
                <a:latin typeface="Calibri" panose="020F0502020204030204"/>
                <a:ea typeface="Trebuchet MS" panose="020B0603020202020204" pitchFamily="34" charset="0"/>
                <a:cs typeface="Trebuchet MS" panose="020B0603020202020204" pitchFamily="34" charset="0"/>
              </a:rPr>
              <a:t>din PR NORD-EST 2021-2027.</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91E61632-5306-7D43-1BE1-38E2EB460F68}"/>
              </a:ext>
            </a:extLst>
          </p:cNvPr>
          <p:cNvCxnSpPr>
            <a:cxnSpLocks/>
          </p:cNvCxnSpPr>
          <p:nvPr/>
        </p:nvCxnSpPr>
        <p:spPr>
          <a:xfrm>
            <a:off x="3298740" y="3841666"/>
            <a:ext cx="1780150"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653AB07-81F3-E902-E55B-9A7665D1BF56}"/>
              </a:ext>
            </a:extLst>
          </p:cNvPr>
          <p:cNvSpPr txBox="1"/>
          <p:nvPr/>
        </p:nvSpPr>
        <p:spPr>
          <a:xfrm>
            <a:off x="3227109" y="1882188"/>
            <a:ext cx="1923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reședință de județ</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715A5F4-7941-5FC7-9F18-085F4FCF2D3B}"/>
              </a:ext>
            </a:extLst>
          </p:cNvPr>
          <p:cNvSpPr txBox="1"/>
          <p:nvPr/>
        </p:nvSpPr>
        <p:spPr>
          <a:xfrm>
            <a:off x="3331891" y="4636569"/>
            <a:ext cx="1945758"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pachet de proiecte integrate care vizează minim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B60E37E-ECAE-A342-FB73-CD5A4907A161}"/>
              </a:ext>
            </a:extLst>
          </p:cNvPr>
          <p:cNvSpPr txBox="1"/>
          <p:nvPr/>
        </p:nvSpPr>
        <p:spPr>
          <a:xfrm>
            <a:off x="4382883" y="5472001"/>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06EE37F-5516-FAE4-F3B5-13367E60A697}"/>
              </a:ext>
            </a:extLst>
          </p:cNvPr>
          <p:cNvSpPr txBox="1"/>
          <p:nvPr/>
        </p:nvSpPr>
        <p:spPr>
          <a:xfrm>
            <a:off x="3679475" y="5472001"/>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AE7B5C6-EE87-5234-146E-C8FCC2243A9C}"/>
              </a:ext>
            </a:extLst>
          </p:cNvPr>
          <p:cNvSpPr txBox="1"/>
          <p:nvPr/>
        </p:nvSpPr>
        <p:spPr>
          <a:xfrm>
            <a:off x="3159390" y="5901979"/>
            <a:ext cx="222317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priorități de investiție </a:t>
            </a:r>
            <a:r>
              <a:rPr kumimoji="0" lang="ro-RO" sz="1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din care obligatoriu Prioritatea 7</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3" name="Connector: Elbow 52">
            <a:extLst>
              <a:ext uri="{FF2B5EF4-FFF2-40B4-BE49-F238E27FC236}">
                <a16:creationId xmlns:a16="http://schemas.microsoft.com/office/drawing/2014/main" id="{F9C0A5F2-88B7-80B2-D89C-C5D5161846FE}"/>
              </a:ext>
            </a:extLst>
          </p:cNvPr>
          <p:cNvCxnSpPr>
            <a:cxnSpLocks/>
            <a:stCxn id="11" idx="1"/>
            <a:endCxn id="51" idx="1"/>
          </p:cNvCxnSpPr>
          <p:nvPr/>
        </p:nvCxnSpPr>
        <p:spPr>
          <a:xfrm rot="10800000" flipH="1" flipV="1">
            <a:off x="3299789" y="2930733"/>
            <a:ext cx="379685" cy="2802878"/>
          </a:xfrm>
          <a:prstGeom prst="bentConnector3">
            <a:avLst>
              <a:gd name="adj1" fmla="val -60208"/>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7F27DDB2-2839-923F-C2A7-C7B5BD234CBA}"/>
              </a:ext>
            </a:extLst>
          </p:cNvPr>
          <p:cNvCxnSpPr>
            <a:cxnSpLocks/>
            <a:stCxn id="13" idx="3"/>
            <a:endCxn id="50" idx="3"/>
          </p:cNvCxnSpPr>
          <p:nvPr/>
        </p:nvCxnSpPr>
        <p:spPr>
          <a:xfrm flipH="1">
            <a:off x="4750291" y="4142319"/>
            <a:ext cx="24069" cy="1591292"/>
          </a:xfrm>
          <a:prstGeom prst="bentConnector3">
            <a:avLst>
              <a:gd name="adj1" fmla="val -1945648"/>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0768BCC-04A6-B7F2-E0BD-747D97CB1957}"/>
              </a:ext>
            </a:extLst>
          </p:cNvPr>
          <p:cNvCxnSpPr>
            <a:cxnSpLocks/>
            <a:stCxn id="14" idx="1"/>
            <a:endCxn id="51" idx="1"/>
          </p:cNvCxnSpPr>
          <p:nvPr/>
        </p:nvCxnSpPr>
        <p:spPr>
          <a:xfrm rot="10800000" flipH="1" flipV="1">
            <a:off x="3253303" y="1674893"/>
            <a:ext cx="426172" cy="4058718"/>
          </a:xfrm>
          <a:prstGeom prst="bentConnector3">
            <a:avLst>
              <a:gd name="adj1" fmla="val -41445"/>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6">
            <a:extLst>
              <a:ext uri="{FF2B5EF4-FFF2-40B4-BE49-F238E27FC236}">
                <a16:creationId xmlns:a16="http://schemas.microsoft.com/office/drawing/2014/main" id="{D5E6A543-E456-AF06-9D4A-5580EA41B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9262" y="6026329"/>
            <a:ext cx="1676524" cy="77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10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F85947-5E15-F5FF-9BCC-A9F4A16CE8EB}"/>
              </a:ext>
            </a:extLst>
          </p:cNvPr>
          <p:cNvSpPr/>
          <p:nvPr/>
        </p:nvSpPr>
        <p:spPr>
          <a:xfrm>
            <a:off x="7950032" y="4146479"/>
            <a:ext cx="2283028" cy="191664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Straight Connector 64">
            <a:extLst>
              <a:ext uri="{FF2B5EF4-FFF2-40B4-BE49-F238E27FC236}">
                <a16:creationId xmlns:a16="http://schemas.microsoft.com/office/drawing/2014/main" id="{8B0134AE-30F6-50A6-473C-4B8CD8978054}"/>
              </a:ext>
            </a:extLst>
          </p:cNvPr>
          <p:cNvCxnSpPr>
            <a:cxnSpLocks/>
          </p:cNvCxnSpPr>
          <p:nvPr/>
        </p:nvCxnSpPr>
        <p:spPr>
          <a:xfrm flipV="1">
            <a:off x="1260629" y="4146479"/>
            <a:ext cx="1077469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BE2D1C-A2F3-8D20-466F-2DC763C5F75D}"/>
              </a:ext>
            </a:extLst>
          </p:cNvPr>
          <p:cNvCxnSpPr>
            <a:cxnSpLocks/>
          </p:cNvCxnSpPr>
          <p:nvPr/>
        </p:nvCxnSpPr>
        <p:spPr>
          <a:xfrm>
            <a:off x="8066634" y="2846779"/>
            <a:ext cx="0" cy="3216346"/>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792D0C0-C493-98C6-6B79-8D9699D92BF1}"/>
              </a:ext>
            </a:extLst>
          </p:cNvPr>
          <p:cNvSpPr/>
          <p:nvPr/>
        </p:nvSpPr>
        <p:spPr>
          <a:xfrm>
            <a:off x="5760623" y="3150942"/>
            <a:ext cx="4477999" cy="9955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122D3447-683D-6510-5000-7DE8F3337896}"/>
              </a:ext>
            </a:extLst>
          </p:cNvPr>
          <p:cNvSpPr txBox="1">
            <a:spLocks/>
          </p:cNvSpPr>
          <p:nvPr/>
        </p:nvSpPr>
        <p:spPr>
          <a:xfrm>
            <a:off x="2920754" y="0"/>
            <a:ext cx="4714357" cy="1257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Cum </a:t>
            </a:r>
            <a:r>
              <a:rPr kumimoji="0" lang="en-US"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aloc</a:t>
            </a:r>
            <a:r>
              <a:rPr kumimoji="0" lang="ro-RO"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ăm</a:t>
            </a:r>
            <a:r>
              <a:rPr kumimoji="0" lang="ro-RO"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fondurile</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a:t>
            </a:r>
          </a:p>
        </p:txBody>
      </p:sp>
      <p:sp>
        <p:nvSpPr>
          <p:cNvPr id="11" name="TextBox 10">
            <a:extLst>
              <a:ext uri="{FF2B5EF4-FFF2-40B4-BE49-F238E27FC236}">
                <a16:creationId xmlns:a16="http://schemas.microsoft.com/office/drawing/2014/main" id="{3FE4DD00-727D-7F64-6959-1A4C2B6D6BEC}"/>
              </a:ext>
            </a:extLst>
          </p:cNvPr>
          <p:cNvSpPr txBox="1"/>
          <p:nvPr/>
        </p:nvSpPr>
        <p:spPr>
          <a:xfrm>
            <a:off x="1479697" y="4031923"/>
            <a:ext cx="1778051" cy="584775"/>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Municipii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FA6B6E8-F548-0925-4004-BB33AF132BDF}"/>
              </a:ext>
            </a:extLst>
          </p:cNvPr>
          <p:cNvSpPr txBox="1"/>
          <p:nvPr/>
        </p:nvSpPr>
        <p:spPr>
          <a:xfrm>
            <a:off x="1341167" y="4511152"/>
            <a:ext cx="1923412" cy="64633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Altele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dec</a:t>
            </a:r>
            <a:r>
              <a:rPr kumimoji="0" lang="ro-RO" sz="1800" b="1" i="0" u="none" strike="noStrike" kern="1200" cap="none" spc="0" normalizeH="0" baseline="0" noProof="0" dirty="0" err="1">
                <a:ln>
                  <a:noFill/>
                </a:ln>
                <a:solidFill>
                  <a:prstClr val="black"/>
                </a:solidFill>
                <a:effectLst/>
                <a:uLnTx/>
                <a:uFillTx/>
                <a:latin typeface="Calibri" panose="020F0502020204030204"/>
                <a:ea typeface="+mn-ea"/>
                <a:cs typeface="+mn-cs"/>
              </a:rPr>
              <a:t>ât</a:t>
            </a: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reședința de județ</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6B55CF-0711-5503-FDDB-0BDD2DB4DB7B}"/>
              </a:ext>
            </a:extLst>
          </p:cNvPr>
          <p:cNvSpPr txBox="1"/>
          <p:nvPr/>
        </p:nvSpPr>
        <p:spPr>
          <a:xfrm>
            <a:off x="4108312" y="5441554"/>
            <a:ext cx="117109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uLnTx/>
                <a:uFillTx/>
                <a:latin typeface="Calibri" panose="020F0502020204030204"/>
                <a:ea typeface="+mn-ea"/>
                <a:cs typeface="+mn-cs"/>
              </a:rPr>
              <a:t>Orașe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C7EF614-CD2C-14FB-FAF2-C8A3477DE60A}"/>
              </a:ext>
            </a:extLst>
          </p:cNvPr>
          <p:cNvSpPr txBox="1"/>
          <p:nvPr/>
        </p:nvSpPr>
        <p:spPr>
          <a:xfrm>
            <a:off x="1382235" y="3184544"/>
            <a:ext cx="187102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uLnTx/>
                <a:uFillTx/>
                <a:latin typeface="Calibri" panose="020F0502020204030204"/>
                <a:ea typeface="+mn-ea"/>
                <a:cs typeface="+mn-cs"/>
              </a:rPr>
              <a:t>Municipii </a:t>
            </a:r>
          </a:p>
        </p:txBody>
      </p:sp>
      <p:sp>
        <p:nvSpPr>
          <p:cNvPr id="15" name="TextBox 14">
            <a:extLst>
              <a:ext uri="{FF2B5EF4-FFF2-40B4-BE49-F238E27FC236}">
                <a16:creationId xmlns:a16="http://schemas.microsoft.com/office/drawing/2014/main" id="{1CE81F54-8BF7-E545-F781-CF6B0BBFFAF4}"/>
              </a:ext>
            </a:extLst>
          </p:cNvPr>
          <p:cNvSpPr txBox="1"/>
          <p:nvPr/>
        </p:nvSpPr>
        <p:spPr>
          <a:xfrm>
            <a:off x="1432721" y="3717408"/>
            <a:ext cx="1923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reședință de județ</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B63F2BE-AC42-707C-6390-A1034682BA25}"/>
              </a:ext>
            </a:extLst>
          </p:cNvPr>
          <p:cNvSpPr txBox="1"/>
          <p:nvPr/>
        </p:nvSpPr>
        <p:spPr>
          <a:xfrm>
            <a:off x="10210808" y="3171203"/>
            <a:ext cx="1953377"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Apel de strategii cu termen limită de depunere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E5F7D0A-6255-6F35-2F8E-4DD38446F8AF}"/>
              </a:ext>
            </a:extLst>
          </p:cNvPr>
          <p:cNvSpPr txBox="1"/>
          <p:nvPr/>
        </p:nvSpPr>
        <p:spPr>
          <a:xfrm>
            <a:off x="3279883" y="2546360"/>
            <a:ext cx="20644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 Abordare DUI NE</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CCA654B-18B2-D5EF-46C2-424681F13091}"/>
              </a:ext>
            </a:extLst>
          </p:cNvPr>
          <p:cNvSpPr txBox="1"/>
          <p:nvPr/>
        </p:nvSpPr>
        <p:spPr>
          <a:xfrm>
            <a:off x="10257272" y="4503174"/>
            <a:ext cx="1778051"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pel </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 strategii de tipul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”primul venit, primul servit”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3DD3664-BB6C-5866-1EF0-76130216CEA6}"/>
              </a:ext>
            </a:extLst>
          </p:cNvPr>
          <p:cNvSpPr txBox="1"/>
          <p:nvPr/>
        </p:nvSpPr>
        <p:spPr>
          <a:xfrm rot="19181651">
            <a:off x="8470667" y="5099994"/>
            <a:ext cx="177805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a:t>
            </a: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total</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ă </a:t>
            </a: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46 </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mil.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ro-R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C6CEF8F9-C365-A31C-D794-6E82FEF92C6F}"/>
              </a:ext>
            </a:extLst>
          </p:cNvPr>
          <p:cNvSpPr txBox="1"/>
          <p:nvPr/>
        </p:nvSpPr>
        <p:spPr>
          <a:xfrm>
            <a:off x="4316826" y="2818735"/>
            <a:ext cx="4251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P2</a:t>
            </a:r>
          </a:p>
        </p:txBody>
      </p:sp>
      <p:sp>
        <p:nvSpPr>
          <p:cNvPr id="54" name="TextBox 53">
            <a:extLst>
              <a:ext uri="{FF2B5EF4-FFF2-40B4-BE49-F238E27FC236}">
                <a16:creationId xmlns:a16="http://schemas.microsoft.com/office/drawing/2014/main" id="{4550BC8F-A952-777F-60AB-982C31F546BF}"/>
              </a:ext>
            </a:extLst>
          </p:cNvPr>
          <p:cNvSpPr txBox="1"/>
          <p:nvPr/>
        </p:nvSpPr>
        <p:spPr>
          <a:xfrm>
            <a:off x="5206711" y="2801871"/>
            <a:ext cx="4251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P3</a:t>
            </a:r>
          </a:p>
        </p:txBody>
      </p:sp>
      <p:sp>
        <p:nvSpPr>
          <p:cNvPr id="55" name="TextBox 54">
            <a:extLst>
              <a:ext uri="{FF2B5EF4-FFF2-40B4-BE49-F238E27FC236}">
                <a16:creationId xmlns:a16="http://schemas.microsoft.com/office/drawing/2014/main" id="{8CF72D5E-4660-C988-3EE1-0A7735EC521C}"/>
              </a:ext>
            </a:extLst>
          </p:cNvPr>
          <p:cNvSpPr txBox="1"/>
          <p:nvPr/>
        </p:nvSpPr>
        <p:spPr>
          <a:xfrm>
            <a:off x="6167829" y="2796914"/>
            <a:ext cx="4251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P4</a:t>
            </a:r>
          </a:p>
        </p:txBody>
      </p:sp>
      <p:sp>
        <p:nvSpPr>
          <p:cNvPr id="39" name="Rectangle 38">
            <a:extLst>
              <a:ext uri="{FF2B5EF4-FFF2-40B4-BE49-F238E27FC236}">
                <a16:creationId xmlns:a16="http://schemas.microsoft.com/office/drawing/2014/main" id="{53F3224F-ED19-CCDE-E166-420ED0FC396E}"/>
              </a:ext>
            </a:extLst>
          </p:cNvPr>
          <p:cNvSpPr/>
          <p:nvPr/>
        </p:nvSpPr>
        <p:spPr>
          <a:xfrm>
            <a:off x="3750606" y="3137588"/>
            <a:ext cx="4199425" cy="22173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B1356F6E-D2DB-4581-B640-94F5580FA025}"/>
              </a:ext>
            </a:extLst>
          </p:cNvPr>
          <p:cNvSpPr txBox="1"/>
          <p:nvPr/>
        </p:nvSpPr>
        <p:spPr>
          <a:xfrm>
            <a:off x="7235554" y="2776558"/>
            <a:ext cx="4251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P6</a:t>
            </a:r>
          </a:p>
        </p:txBody>
      </p:sp>
      <p:sp>
        <p:nvSpPr>
          <p:cNvPr id="57" name="TextBox 56">
            <a:extLst>
              <a:ext uri="{FF2B5EF4-FFF2-40B4-BE49-F238E27FC236}">
                <a16:creationId xmlns:a16="http://schemas.microsoft.com/office/drawing/2014/main" id="{10DC4012-B133-8B24-E3D2-0F32CE145E19}"/>
              </a:ext>
            </a:extLst>
          </p:cNvPr>
          <p:cNvSpPr txBox="1"/>
          <p:nvPr/>
        </p:nvSpPr>
        <p:spPr>
          <a:xfrm>
            <a:off x="8830202" y="2776558"/>
            <a:ext cx="4251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P7</a:t>
            </a:r>
          </a:p>
        </p:txBody>
      </p:sp>
      <p:sp>
        <p:nvSpPr>
          <p:cNvPr id="58" name="TextBox 57">
            <a:extLst>
              <a:ext uri="{FF2B5EF4-FFF2-40B4-BE49-F238E27FC236}">
                <a16:creationId xmlns:a16="http://schemas.microsoft.com/office/drawing/2014/main" id="{7BAEB82D-624D-A17C-E137-80AC902AAB0D}"/>
              </a:ext>
            </a:extLst>
          </p:cNvPr>
          <p:cNvSpPr txBox="1"/>
          <p:nvPr/>
        </p:nvSpPr>
        <p:spPr>
          <a:xfrm>
            <a:off x="6020301" y="5532413"/>
            <a:ext cx="193761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Max</a:t>
            </a: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5</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mil.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total </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6BC8524E-FB27-52E1-D0D2-F71088F695BB}"/>
              </a:ext>
            </a:extLst>
          </p:cNvPr>
          <p:cNvSpPr txBox="1"/>
          <p:nvPr/>
        </p:nvSpPr>
        <p:spPr>
          <a:xfrm rot="19181651">
            <a:off x="7828491" y="4805580"/>
            <a:ext cx="25275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Max</a:t>
            </a:r>
            <a:r>
              <a:rPr kumimoji="0" lang="en-US"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7 mil.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per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proiect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9BB3184B-0DF4-B450-4925-A9892C52A4ED}"/>
              </a:ext>
            </a:extLst>
          </p:cNvPr>
          <p:cNvCxnSpPr>
            <a:cxnSpLocks/>
          </p:cNvCxnSpPr>
          <p:nvPr/>
        </p:nvCxnSpPr>
        <p:spPr>
          <a:xfrm>
            <a:off x="1260629" y="5283726"/>
            <a:ext cx="6806005" cy="79554"/>
          </a:xfrm>
          <a:prstGeom prst="line">
            <a:avLst/>
          </a:prstGeom>
        </p:spPr>
        <p:style>
          <a:lnRef idx="1">
            <a:schemeClr val="accent1"/>
          </a:lnRef>
          <a:fillRef idx="0">
            <a:schemeClr val="accent1"/>
          </a:fillRef>
          <a:effectRef idx="0">
            <a:schemeClr val="accent1"/>
          </a:effectRef>
          <a:fontRef idx="minor">
            <a:schemeClr val="tx1"/>
          </a:fontRef>
        </p:style>
      </p:cxnSp>
      <p:pic>
        <p:nvPicPr>
          <p:cNvPr id="70" name="Picture 6">
            <a:extLst>
              <a:ext uri="{FF2B5EF4-FFF2-40B4-BE49-F238E27FC236}">
                <a16:creationId xmlns:a16="http://schemas.microsoft.com/office/drawing/2014/main" id="{C0DA943F-246C-C33D-8269-85B507F2F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9262" y="6026329"/>
            <a:ext cx="1676524" cy="77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a:extLst>
              <a:ext uri="{FF2B5EF4-FFF2-40B4-BE49-F238E27FC236}">
                <a16:creationId xmlns:a16="http://schemas.microsoft.com/office/drawing/2014/main" id="{FA83EE8C-BFFA-F608-B481-93A22B074BD4}"/>
              </a:ext>
            </a:extLst>
          </p:cNvPr>
          <p:cNvGraphicFramePr/>
          <p:nvPr/>
        </p:nvGraphicFramePr>
        <p:xfrm>
          <a:off x="1886367" y="909431"/>
          <a:ext cx="8589208" cy="1415033"/>
        </p:xfrm>
        <a:graphic>
          <a:graphicData uri="http://schemas.openxmlformats.org/drawingml/2006/chart">
            <c:chart xmlns:c="http://schemas.openxmlformats.org/drawingml/2006/chart" xmlns:r="http://schemas.openxmlformats.org/officeDocument/2006/relationships" r:id="rId3"/>
          </a:graphicData>
        </a:graphic>
      </p:graphicFrame>
      <p:cxnSp>
        <p:nvCxnSpPr>
          <p:cNvPr id="36" name="Straight Connector 35">
            <a:extLst>
              <a:ext uri="{FF2B5EF4-FFF2-40B4-BE49-F238E27FC236}">
                <a16:creationId xmlns:a16="http://schemas.microsoft.com/office/drawing/2014/main" id="{79FAF3EC-6F64-6B4D-B9AC-FAEC983AB860}"/>
              </a:ext>
            </a:extLst>
          </p:cNvPr>
          <p:cNvCxnSpPr>
            <a:cxnSpLocks/>
          </p:cNvCxnSpPr>
          <p:nvPr/>
        </p:nvCxnSpPr>
        <p:spPr>
          <a:xfrm>
            <a:off x="1349406" y="3150942"/>
            <a:ext cx="1068591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9063A92-C9F7-4C13-2254-1AD8EE3A8223}"/>
              </a:ext>
            </a:extLst>
          </p:cNvPr>
          <p:cNvSpPr txBox="1"/>
          <p:nvPr/>
        </p:nvSpPr>
        <p:spPr>
          <a:xfrm rot="19342260">
            <a:off x="4103459" y="3552684"/>
            <a:ext cx="14103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predefinită</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87411B2-56A6-EED3-3184-9DFE375F7AC3}"/>
              </a:ext>
            </a:extLst>
          </p:cNvPr>
          <p:cNvSpPr txBox="1"/>
          <p:nvPr/>
        </p:nvSpPr>
        <p:spPr>
          <a:xfrm rot="19342260">
            <a:off x="4651587" y="4166425"/>
            <a:ext cx="811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35%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B4124DF-728F-29F4-3B48-49C56A5A0B50}"/>
              </a:ext>
            </a:extLst>
          </p:cNvPr>
          <p:cNvSpPr txBox="1"/>
          <p:nvPr/>
        </p:nvSpPr>
        <p:spPr>
          <a:xfrm rot="19342260">
            <a:off x="5148285" y="4603218"/>
            <a:ext cx="811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65%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2B43E4-3677-2AC4-3370-B3DE14335650}"/>
              </a:ext>
            </a:extLst>
          </p:cNvPr>
          <p:cNvSpPr txBox="1"/>
          <p:nvPr/>
        </p:nvSpPr>
        <p:spPr>
          <a:xfrm rot="19342260">
            <a:off x="4212730" y="3472905"/>
            <a:ext cx="264686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fixă pentru toate mun.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0D625CF-8BB8-8DDC-1105-263139DE1E2E}"/>
              </a:ext>
            </a:extLst>
          </p:cNvPr>
          <p:cNvSpPr txBox="1"/>
          <p:nvPr/>
        </p:nvSpPr>
        <p:spPr>
          <a:xfrm rot="19342260">
            <a:off x="5397771" y="3539020"/>
            <a:ext cx="24156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dedicată, direct proporțională cu populația după domiciliu în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96558A3-CC99-80FE-2C36-7468FB8F63A3}"/>
              </a:ext>
            </a:extLst>
          </p:cNvPr>
          <p:cNvSpPr txBox="1"/>
          <p:nvPr/>
        </p:nvSpPr>
        <p:spPr>
          <a:xfrm>
            <a:off x="9346845" y="1279268"/>
            <a:ext cx="95878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Cf. pop. domiciliată</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2020</a:t>
            </a:r>
            <a:endParaRPr kumimoji="0" lang="en-US" sz="12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CFEA09-754F-7324-4204-E870E87CCB6B}"/>
              </a:ext>
            </a:extLst>
          </p:cNvPr>
          <p:cNvSpPr txBox="1"/>
          <p:nvPr/>
        </p:nvSpPr>
        <p:spPr>
          <a:xfrm>
            <a:off x="6221892" y="1333779"/>
            <a:ext cx="63671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452,6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mil. €</a:t>
            </a:r>
          </a:p>
        </p:txBody>
      </p:sp>
      <p:sp>
        <p:nvSpPr>
          <p:cNvPr id="7" name="TextBox 6">
            <a:extLst>
              <a:ext uri="{FF2B5EF4-FFF2-40B4-BE49-F238E27FC236}">
                <a16:creationId xmlns:a16="http://schemas.microsoft.com/office/drawing/2014/main" id="{600E40A4-B47F-C622-9A69-97D10147D4E1}"/>
              </a:ext>
            </a:extLst>
          </p:cNvPr>
          <p:cNvSpPr txBox="1"/>
          <p:nvPr/>
        </p:nvSpPr>
        <p:spPr>
          <a:xfrm>
            <a:off x="7957919" y="1333779"/>
            <a:ext cx="63671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180,8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mil. €</a:t>
            </a:r>
          </a:p>
        </p:txBody>
      </p:sp>
      <p:sp>
        <p:nvSpPr>
          <p:cNvPr id="8" name="TextBox 7">
            <a:extLst>
              <a:ext uri="{FF2B5EF4-FFF2-40B4-BE49-F238E27FC236}">
                <a16:creationId xmlns:a16="http://schemas.microsoft.com/office/drawing/2014/main" id="{9EA01FA6-65AC-ABFA-40C8-13B6ADA3E506}"/>
              </a:ext>
            </a:extLst>
          </p:cNvPr>
          <p:cNvSpPr txBox="1"/>
          <p:nvPr/>
        </p:nvSpPr>
        <p:spPr>
          <a:xfrm>
            <a:off x="8633132" y="1333779"/>
            <a:ext cx="63671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140,3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mil. €</a:t>
            </a:r>
          </a:p>
        </p:txBody>
      </p:sp>
      <p:cxnSp>
        <p:nvCxnSpPr>
          <p:cNvPr id="17" name="Straight Connector 16">
            <a:extLst>
              <a:ext uri="{FF2B5EF4-FFF2-40B4-BE49-F238E27FC236}">
                <a16:creationId xmlns:a16="http://schemas.microsoft.com/office/drawing/2014/main" id="{D778DAE2-0B71-5453-6591-7C9D7C431407}"/>
              </a:ext>
            </a:extLst>
          </p:cNvPr>
          <p:cNvCxnSpPr>
            <a:cxnSpLocks/>
          </p:cNvCxnSpPr>
          <p:nvPr/>
        </p:nvCxnSpPr>
        <p:spPr>
          <a:xfrm>
            <a:off x="3879445" y="2909169"/>
            <a:ext cx="8605" cy="3216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8D05C3-4678-D49F-6D9F-EAE513497CA4}"/>
              </a:ext>
            </a:extLst>
          </p:cNvPr>
          <p:cNvCxnSpPr>
            <a:cxnSpLocks/>
          </p:cNvCxnSpPr>
          <p:nvPr/>
        </p:nvCxnSpPr>
        <p:spPr>
          <a:xfrm>
            <a:off x="10236669" y="2854663"/>
            <a:ext cx="8605" cy="3216346"/>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CFBA0B-4C6C-DC66-9CA2-5898E2DBB72E}"/>
              </a:ext>
            </a:extLst>
          </p:cNvPr>
          <p:cNvSpPr txBox="1"/>
          <p:nvPr/>
        </p:nvSpPr>
        <p:spPr>
          <a:xfrm>
            <a:off x="10729007" y="2761355"/>
            <a:ext cx="9396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Tip apel</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32257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2D3447-683D-6510-5000-7DE8F3337896}"/>
              </a:ext>
            </a:extLst>
          </p:cNvPr>
          <p:cNvSpPr txBox="1">
            <a:spLocks/>
          </p:cNvSpPr>
          <p:nvPr/>
        </p:nvSpPr>
        <p:spPr>
          <a:xfrm>
            <a:off x="2920754" y="0"/>
            <a:ext cx="4714357" cy="1257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Cum </a:t>
            </a:r>
            <a:r>
              <a:rPr kumimoji="0" lang="en-US"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aloc</a:t>
            </a:r>
            <a:r>
              <a:rPr kumimoji="0" lang="ro-RO"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ăm</a:t>
            </a:r>
            <a:r>
              <a:rPr kumimoji="0" lang="ro-RO"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fondurile</a:t>
            </a: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a:t>
            </a:r>
          </a:p>
        </p:txBody>
      </p:sp>
      <p:sp>
        <p:nvSpPr>
          <p:cNvPr id="24" name="TextBox 23">
            <a:extLst>
              <a:ext uri="{FF2B5EF4-FFF2-40B4-BE49-F238E27FC236}">
                <a16:creationId xmlns:a16="http://schemas.microsoft.com/office/drawing/2014/main" id="{5B63F2BE-AC42-707C-6390-A1034682BA25}"/>
              </a:ext>
            </a:extLst>
          </p:cNvPr>
          <p:cNvSpPr txBox="1"/>
          <p:nvPr/>
        </p:nvSpPr>
        <p:spPr>
          <a:xfrm>
            <a:off x="9115304" y="2594319"/>
            <a:ext cx="195337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peluri</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proiecte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lansate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distinct</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pe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fiecare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prioritate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in parte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E5F7D0A-6255-6F35-2F8E-4DD38446F8AF}"/>
              </a:ext>
            </a:extLst>
          </p:cNvPr>
          <p:cNvSpPr txBox="1"/>
          <p:nvPr/>
        </p:nvSpPr>
        <p:spPr>
          <a:xfrm>
            <a:off x="3110504" y="1139070"/>
            <a:ext cx="41242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 Abordare Non-DUI NE</a:t>
            </a:r>
            <a:r>
              <a:rPr kumimoji="0" lang="en-US" sz="180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ro-RO" sz="180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P2, P3, P4, P6</a:t>
            </a:r>
            <a:r>
              <a:rPr kumimoji="0" lang="en-US" sz="180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E3F3389-19B3-1958-C51B-E5681C4251FC}"/>
              </a:ext>
            </a:extLst>
          </p:cNvPr>
          <p:cNvSpPr txBox="1"/>
          <p:nvPr/>
        </p:nvSpPr>
        <p:spPr>
          <a:xfrm>
            <a:off x="6540935" y="4296026"/>
            <a:ext cx="313167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peluri</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ro-RO"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 proiecte de tipul "primul venit, primul servit„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lansate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distinct</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pe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fiecare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prioritate</a:t>
            </a:r>
            <a:r>
              <a:rPr kumimoji="0" lang="it-IT"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in parte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6">
            <a:extLst>
              <a:ext uri="{FF2B5EF4-FFF2-40B4-BE49-F238E27FC236}">
                <a16:creationId xmlns:a16="http://schemas.microsoft.com/office/drawing/2014/main" id="{29C20AF1-EB8E-6682-EE22-3E81C5B4E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9262" y="6026329"/>
            <a:ext cx="1676524" cy="77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4FAC696-8E7F-B662-217B-F2A7E25E776D}"/>
              </a:ext>
            </a:extLst>
          </p:cNvPr>
          <p:cNvSpPr txBox="1"/>
          <p:nvPr/>
        </p:nvSpPr>
        <p:spPr>
          <a:xfrm>
            <a:off x="3405347" y="2589311"/>
            <a:ext cx="1778051" cy="584775"/>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Municipii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6C6126-9F02-3F8D-5862-73298968DBDD}"/>
              </a:ext>
            </a:extLst>
          </p:cNvPr>
          <p:cNvSpPr txBox="1"/>
          <p:nvPr/>
        </p:nvSpPr>
        <p:spPr>
          <a:xfrm>
            <a:off x="3332666" y="3050067"/>
            <a:ext cx="1923412" cy="646331"/>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Altele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dec</a:t>
            </a:r>
            <a:r>
              <a:rPr kumimoji="0" lang="ro-RO" sz="1800" b="1" i="0" u="none" strike="noStrike" kern="1200" cap="none" spc="0" normalizeH="0" baseline="0" noProof="0" dirty="0" err="1">
                <a:ln>
                  <a:noFill/>
                </a:ln>
                <a:solidFill>
                  <a:prstClr val="black"/>
                </a:solidFill>
                <a:effectLst/>
                <a:uLnTx/>
                <a:uFillTx/>
                <a:latin typeface="Calibri" panose="020F0502020204030204"/>
                <a:ea typeface="+mn-ea"/>
                <a:cs typeface="+mn-cs"/>
              </a:rPr>
              <a:t>ât</a:t>
            </a: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prstClr val="black"/>
                </a:solidFill>
                <a:effectLst/>
                <a:uLnTx/>
                <a:uFillTx/>
                <a:latin typeface="Calibri" panose="020F0502020204030204"/>
                <a:ea typeface="+mn-ea"/>
                <a:cs typeface="+mn-cs"/>
              </a:rPr>
              <a:t>reședința de județ</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49E23C3-7BF1-4227-2D06-1D3827C3AF33}"/>
              </a:ext>
            </a:extLst>
          </p:cNvPr>
          <p:cNvSpPr txBox="1"/>
          <p:nvPr/>
        </p:nvSpPr>
        <p:spPr>
          <a:xfrm>
            <a:off x="3708414" y="4634513"/>
            <a:ext cx="117109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prstClr val="black"/>
                </a:solidFill>
                <a:effectLst/>
                <a:uLnTx/>
                <a:uFillTx/>
                <a:latin typeface="Calibri" panose="020F0502020204030204"/>
                <a:ea typeface="+mn-ea"/>
                <a:cs typeface="+mn-cs"/>
              </a:rPr>
              <a:t>Orașe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B94A8DCD-68A2-14CD-EF10-8215A1B8B639}"/>
              </a:ext>
            </a:extLst>
          </p:cNvPr>
          <p:cNvCxnSpPr>
            <a:cxnSpLocks/>
          </p:cNvCxnSpPr>
          <p:nvPr/>
        </p:nvCxnSpPr>
        <p:spPr>
          <a:xfrm>
            <a:off x="3252384" y="3991168"/>
            <a:ext cx="838304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A27358C-1B0A-2CA9-1B2C-E7441FE2ACA4}"/>
              </a:ext>
            </a:extLst>
          </p:cNvPr>
          <p:cNvSpPr txBox="1"/>
          <p:nvPr/>
        </p:nvSpPr>
        <p:spPr>
          <a:xfrm>
            <a:off x="5467946" y="2268275"/>
            <a:ext cx="14103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predefinită</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9B9DA29D-8507-6958-A42E-2EE94958D7A6}"/>
              </a:ext>
            </a:extLst>
          </p:cNvPr>
          <p:cNvSpPr txBox="1"/>
          <p:nvPr/>
        </p:nvSpPr>
        <p:spPr>
          <a:xfrm>
            <a:off x="5514242" y="2658922"/>
            <a:ext cx="811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35%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45A9A9C1-D26F-EBEF-1027-4A2CB669A7E1}"/>
              </a:ext>
            </a:extLst>
          </p:cNvPr>
          <p:cNvSpPr txBox="1"/>
          <p:nvPr/>
        </p:nvSpPr>
        <p:spPr>
          <a:xfrm>
            <a:off x="5514242" y="3165661"/>
            <a:ext cx="811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65%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8081F94-DE72-F171-B460-9E32C8221F28}"/>
              </a:ext>
            </a:extLst>
          </p:cNvPr>
          <p:cNvSpPr txBox="1"/>
          <p:nvPr/>
        </p:nvSpPr>
        <p:spPr>
          <a:xfrm>
            <a:off x="6441504" y="2782033"/>
            <a:ext cx="264686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fixă pentru toate mun.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30D2339-45F8-4D9D-33C1-E48A08BA8133}"/>
              </a:ext>
            </a:extLst>
          </p:cNvPr>
          <p:cNvSpPr txBox="1"/>
          <p:nvPr/>
        </p:nvSpPr>
        <p:spPr>
          <a:xfrm>
            <a:off x="6441504" y="3157682"/>
            <a:ext cx="24156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Alocare dedicată, direct proporțională cu populația după domiciliu în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B859-5604-4B16-A304-C0AEEBB1599E}"/>
              </a:ext>
            </a:extLst>
          </p:cNvPr>
          <p:cNvSpPr>
            <a:spLocks noGrp="1"/>
          </p:cNvSpPr>
          <p:nvPr>
            <p:ph type="ctrTitle"/>
          </p:nvPr>
        </p:nvSpPr>
        <p:spPr>
          <a:xfrm>
            <a:off x="407324" y="644485"/>
            <a:ext cx="7324898" cy="514572"/>
          </a:xfrm>
        </p:spPr>
        <p:txBody>
          <a:bodyPr anchor="t">
            <a:noAutofit/>
          </a:bodyPr>
          <a:lstStyle/>
          <a:p>
            <a:pPr>
              <a:spcBef>
                <a:spcPts val="200"/>
              </a:spcBef>
            </a:pPr>
            <a:r>
              <a:rPr lang="en-GB" sz="1600" b="1" dirty="0" err="1">
                <a:solidFill>
                  <a:schemeClr val="tx1">
                    <a:lumMod val="75000"/>
                    <a:lumOff val="25000"/>
                  </a:schemeClr>
                </a:solidFill>
                <a:latin typeface="Montserrat" pitchFamily="2" charset="77"/>
                <a:cs typeface="Arial" pitchFamily="34" charset="0"/>
              </a:rPr>
              <a:t>Activitati</a:t>
            </a:r>
            <a:r>
              <a:rPr lang="en-GB" sz="1600" b="1" dirty="0">
                <a:solidFill>
                  <a:schemeClr val="tx1">
                    <a:lumMod val="75000"/>
                    <a:lumOff val="25000"/>
                  </a:schemeClr>
                </a:solidFill>
                <a:latin typeface="Montserrat" pitchFamily="2" charset="77"/>
                <a:cs typeface="Arial" pitchFamily="34" charset="0"/>
              </a:rPr>
              <a:t> </a:t>
            </a:r>
            <a:r>
              <a:rPr lang="ro-RO" sz="1600" b="1" dirty="0">
                <a:solidFill>
                  <a:schemeClr val="tx1">
                    <a:lumMod val="75000"/>
                    <a:lumOff val="25000"/>
                  </a:schemeClr>
                </a:solidFill>
                <a:latin typeface="Montserrat" pitchFamily="2" charset="77"/>
                <a:cs typeface="Arial" pitchFamily="34" charset="0"/>
              </a:rPr>
              <a:t>specifice sprijinite în cadrul Priorității de investiții 7</a:t>
            </a:r>
            <a:r>
              <a:rPr lang="en-GB" sz="1600" b="1" dirty="0">
                <a:solidFill>
                  <a:schemeClr val="tx1">
                    <a:lumMod val="75000"/>
                    <a:lumOff val="25000"/>
                  </a:schemeClr>
                </a:solidFill>
                <a:latin typeface="Montserrat" pitchFamily="2" charset="77"/>
                <a:cs typeface="Arial" pitchFamily="34" charset="0"/>
              </a:rPr>
              <a:t>:</a:t>
            </a:r>
            <a:endParaRPr lang="ro-RO" sz="1600" b="1" dirty="0">
              <a:solidFill>
                <a:schemeClr val="tx1">
                  <a:lumMod val="75000"/>
                  <a:lumOff val="25000"/>
                </a:schemeClr>
              </a:solidFill>
              <a:latin typeface="Montserrat" pitchFamily="2" charset="77"/>
              <a:cs typeface="Arial" pitchFamily="34" charset="0"/>
            </a:endParaRPr>
          </a:p>
        </p:txBody>
      </p:sp>
      <p:sp>
        <p:nvSpPr>
          <p:cNvPr id="9" name="Title 1">
            <a:extLst>
              <a:ext uri="{FF2B5EF4-FFF2-40B4-BE49-F238E27FC236}">
                <a16:creationId xmlns:a16="http://schemas.microsoft.com/office/drawing/2014/main" id="{0515A695-EBE3-469A-B205-4771ED34F55B}"/>
              </a:ext>
            </a:extLst>
          </p:cNvPr>
          <p:cNvSpPr txBox="1">
            <a:spLocks/>
          </p:cNvSpPr>
          <p:nvPr/>
        </p:nvSpPr>
        <p:spPr>
          <a:xfrm>
            <a:off x="980902" y="1363377"/>
            <a:ext cx="10090958" cy="4686504"/>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spcBef>
                <a:spcPts val="450"/>
              </a:spcBef>
              <a:spcAft>
                <a:spcPts val="450"/>
              </a:spcAft>
              <a:buFont typeface="+mj-lt"/>
              <a:buAutoNum type="arabicPeriod"/>
            </a:pPr>
            <a:endParaRPr lang="en-US" sz="14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E0A0B222-3380-3CB7-4EFA-0D29DB8EDCBF}"/>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8ACE7C63-BFF6-18C8-C61F-DE48BDB41648}"/>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6" name="Picture 5">
            <a:extLst>
              <a:ext uri="{FF2B5EF4-FFF2-40B4-BE49-F238E27FC236}">
                <a16:creationId xmlns:a16="http://schemas.microsoft.com/office/drawing/2014/main" id="{F9FB56F6-7E8E-6D16-2C11-1ABA62F18573}"/>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4" name="Picture 3">
            <a:extLst>
              <a:ext uri="{FF2B5EF4-FFF2-40B4-BE49-F238E27FC236}">
                <a16:creationId xmlns:a16="http://schemas.microsoft.com/office/drawing/2014/main" id="{5A8644A7-1E90-A639-B7DA-ABB43E1D0810}"/>
              </a:ext>
            </a:extLst>
          </p:cNvPr>
          <p:cNvPicPr>
            <a:picLocks noChangeAspect="1"/>
          </p:cNvPicPr>
          <p:nvPr/>
        </p:nvPicPr>
        <p:blipFill>
          <a:blip r:embed="rId3"/>
          <a:stretch>
            <a:fillRect/>
          </a:stretch>
        </p:blipFill>
        <p:spPr>
          <a:xfrm>
            <a:off x="10466794" y="282729"/>
            <a:ext cx="1488607" cy="551227"/>
          </a:xfrm>
          <a:prstGeom prst="rect">
            <a:avLst/>
          </a:prstGeom>
        </p:spPr>
      </p:pic>
      <p:sp>
        <p:nvSpPr>
          <p:cNvPr id="8" name="TextBox 7">
            <a:extLst>
              <a:ext uri="{FF2B5EF4-FFF2-40B4-BE49-F238E27FC236}">
                <a16:creationId xmlns:a16="http://schemas.microsoft.com/office/drawing/2014/main" id="{A1004670-2DB1-B72F-9CC4-96A6BDBE7AFB}"/>
              </a:ext>
            </a:extLst>
          </p:cNvPr>
          <p:cNvSpPr txBox="1"/>
          <p:nvPr/>
        </p:nvSpPr>
        <p:spPr>
          <a:xfrm>
            <a:off x="407324" y="1125677"/>
            <a:ext cx="11197243" cy="4770537"/>
          </a:xfrm>
          <a:prstGeom prst="rect">
            <a:avLst/>
          </a:prstGeom>
          <a:noFill/>
        </p:spPr>
        <p:txBody>
          <a:bodyPr wrap="square">
            <a:spAutoFit/>
          </a:bodyPr>
          <a:lstStyle/>
          <a:p>
            <a:pPr algn="just">
              <a:spcBef>
                <a:spcPts val="600"/>
              </a:spcBef>
              <a:spcAft>
                <a:spcPts val="600"/>
              </a:spcAft>
              <a:tabLst>
                <a:tab pos="3780790" algn="l"/>
              </a:tabLst>
            </a:pPr>
            <a:r>
              <a:rPr lang="ro-RO" sz="1100" dirty="0">
                <a:effectLst/>
                <a:latin typeface="Trebuchet MS" panose="020B0603020202020204" pitchFamily="34" charset="0"/>
                <a:ea typeface="Times New Roman" panose="02020603050405020304" pitchFamily="18" charset="0"/>
                <a:cs typeface="Trebuchet MS" panose="020B0603020202020204" pitchFamily="34" charset="0"/>
              </a:rPr>
              <a:t>Pentru a se răspunde într-un mod eficient la </a:t>
            </a:r>
            <a:r>
              <a:rPr lang="ro-RO" sz="1100" dirty="0" err="1">
                <a:effectLst/>
                <a:latin typeface="Trebuchet MS" panose="020B0603020202020204" pitchFamily="34" charset="0"/>
                <a:ea typeface="Times New Roman" panose="02020603050405020304" pitchFamily="18" charset="0"/>
                <a:cs typeface="Trebuchet MS" panose="020B0603020202020204" pitchFamily="34" charset="0"/>
              </a:rPr>
              <a:t>cerinţele</a:t>
            </a:r>
            <a:r>
              <a:rPr lang="ro-RO" sz="1100" dirty="0">
                <a:effectLst/>
                <a:latin typeface="Trebuchet MS" panose="020B0603020202020204" pitchFamily="34" charset="0"/>
                <a:ea typeface="Times New Roman" panose="02020603050405020304" pitchFamily="18" charset="0"/>
                <a:cs typeface="Trebuchet MS" panose="020B0603020202020204" pitchFamily="34" charset="0"/>
              </a:rPr>
              <a:t> </a:t>
            </a:r>
            <a:r>
              <a:rPr lang="ro-RO" sz="1100" dirty="0" err="1">
                <a:effectLst/>
                <a:latin typeface="Trebuchet MS" panose="020B0603020202020204" pitchFamily="34" charset="0"/>
                <a:ea typeface="Times New Roman" panose="02020603050405020304" pitchFamily="18" charset="0"/>
                <a:cs typeface="Trebuchet MS" panose="020B0603020202020204" pitchFamily="34" charset="0"/>
              </a:rPr>
              <a:t>Prioritatii</a:t>
            </a:r>
            <a:r>
              <a:rPr lang="ro-RO" sz="1100" dirty="0">
                <a:effectLst/>
                <a:latin typeface="Trebuchet MS" panose="020B0603020202020204" pitchFamily="34" charset="0"/>
                <a:ea typeface="Times New Roman" panose="02020603050405020304" pitchFamily="18" charset="0"/>
                <a:cs typeface="Trebuchet MS" panose="020B0603020202020204" pitchFamily="34" charset="0"/>
              </a:rPr>
              <a:t> de </a:t>
            </a:r>
            <a:r>
              <a:rPr lang="ro-RO" sz="1100" dirty="0" err="1">
                <a:effectLst/>
                <a:latin typeface="Trebuchet MS" panose="020B0603020202020204" pitchFamily="34" charset="0"/>
                <a:ea typeface="Times New Roman" panose="02020603050405020304" pitchFamily="18" charset="0"/>
                <a:cs typeface="Trebuchet MS" panose="020B0603020202020204" pitchFamily="34" charset="0"/>
              </a:rPr>
              <a:t>investitie</a:t>
            </a:r>
            <a:r>
              <a:rPr lang="ro-RO" sz="1100" dirty="0">
                <a:effectLst/>
                <a:latin typeface="Trebuchet MS" panose="020B0603020202020204" pitchFamily="34" charset="0"/>
                <a:ea typeface="Times New Roman" panose="02020603050405020304" pitchFamily="18" charset="0"/>
                <a:cs typeface="Trebuchet MS" panose="020B0603020202020204" pitchFamily="34" charset="0"/>
              </a:rPr>
              <a:t> 7, proiectele </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trebuie sa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contina</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activitati</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b="1" u="sng" dirty="0">
                <a:effectLst/>
                <a:latin typeface="Trebuchet MS" panose="020B0603020202020204" pitchFamily="34" charset="0"/>
                <a:ea typeface="Calibri" panose="020F0502020204030204" pitchFamily="34" charset="0"/>
                <a:cs typeface="Times New Roman" panose="02020603050405020304" pitchFamily="18" charset="0"/>
              </a:rPr>
              <a:t>integrate, </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care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implementeaza</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atat</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actiuni</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de dezvoltare si regenerare urbana, precum si de dezvoltare a turismului sustenabil si a culturii.</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Activitatile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integrate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mentionate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mai jos trebuie sa vizeze </a:t>
            </a:r>
            <a:r>
              <a:rPr lang="ro-RO" sz="1100" b="1" u="sng" dirty="0">
                <a:effectLst/>
                <a:latin typeface="Trebuchet MS" panose="020B0603020202020204" pitchFamily="34" charset="0"/>
                <a:ea typeface="Calibri" panose="020F0502020204030204" pitchFamily="34" charset="0"/>
                <a:cs typeface="Times New Roman" panose="02020603050405020304" pitchFamily="18" charset="0"/>
              </a:rPr>
              <a:t>obligatoriu</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aceeasi</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zona de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interventie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(se va avea in vedere respectarea prevederilor OUG 183/2023 cu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modificarile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si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completarile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ulterioare, referitoare la delimitarea zonei de regenerare urbana a UAT), astfel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incat</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impreuna</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sa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conduca</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la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indeplinirea</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obiectivului specific al acestei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prioritati</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 de </a:t>
            </a:r>
            <a:r>
              <a:rPr lang="ro-RO" sz="1100" dirty="0" err="1">
                <a:effectLst/>
                <a:latin typeface="Trebuchet MS" panose="020B0603020202020204" pitchFamily="34" charset="0"/>
                <a:ea typeface="Calibri" panose="020F0502020204030204" pitchFamily="34" charset="0"/>
                <a:cs typeface="Times New Roman" panose="02020603050405020304" pitchFamily="18" charset="0"/>
              </a:rPr>
              <a:t>investitie</a:t>
            </a:r>
            <a:r>
              <a:rPr lang="ro-RO" sz="1100" dirty="0">
                <a:effectLst/>
                <a:latin typeface="Trebuchet MS" panose="020B0603020202020204" pitchFamily="34" charset="0"/>
                <a:ea typeface="Calibri" panose="020F0502020204030204" pitchFamily="34" charset="0"/>
                <a:cs typeface="Times New Roman" panose="02020603050405020304" pitchFamily="18" charset="0"/>
              </a:rPr>
              <a:t>.</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Activităţile</a:t>
            </a: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eligibile ale proiectului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trebuie să se încadreze în următoarele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acţiuni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1. </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Investiții destinate </a:t>
            </a:r>
            <a:r>
              <a:rPr lang="ro-RO" sz="1100" b="1" i="1" dirty="0" err="1">
                <a:effectLst/>
                <a:latin typeface="Trebuchet MS" panose="020B0603020202020204" pitchFamily="34" charset="0"/>
                <a:ea typeface="Times New Roman" panose="02020603050405020304" pitchFamily="18" charset="0"/>
                <a:cs typeface="Times New Roman" panose="02020603050405020304" pitchFamily="18" charset="0"/>
              </a:rPr>
              <a:t>revitalizarii</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 si </a:t>
            </a:r>
            <a:r>
              <a:rPr lang="ro-RO" sz="1100" b="1" i="1" dirty="0" err="1">
                <a:effectLst/>
                <a:latin typeface="Trebuchet MS" panose="020B0603020202020204" pitchFamily="34" charset="0"/>
                <a:ea typeface="Times New Roman" panose="02020603050405020304" pitchFamily="18" charset="0"/>
                <a:cs typeface="Times New Roman" panose="02020603050405020304" pitchFamily="18" charset="0"/>
              </a:rPr>
              <a:t>regenerarii</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 urbane fizice:</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dirty="0">
                <a:solidFill>
                  <a:srgbClr val="000000"/>
                </a:solidFill>
                <a:effectLst/>
                <a:latin typeface="Trebuchet MS" panose="020B0603020202020204" pitchFamily="34" charset="0"/>
                <a:ea typeface="Times New Roman" panose="02020603050405020304" pitchFamily="18" charset="0"/>
              </a:rPr>
              <a:t>a. (re)amenajarea/reabilitarea/modernizarea/extinderea de spatii publice, din centre istorice, cartiere: </a:t>
            </a:r>
            <a:r>
              <a:rPr lang="ro-RO" sz="1100" dirty="0" err="1">
                <a:solidFill>
                  <a:srgbClr val="000000"/>
                </a:solidFill>
                <a:effectLst/>
                <a:latin typeface="Trebuchet MS" panose="020B0603020202020204" pitchFamily="34" charset="0"/>
                <a:ea typeface="Times New Roman" panose="02020603050405020304" pitchFamily="18" charset="0"/>
              </a:rPr>
              <a:t>pietonizare</a:t>
            </a:r>
            <a:r>
              <a:rPr lang="ro-RO" sz="1100" dirty="0">
                <a:solidFill>
                  <a:srgbClr val="000000"/>
                </a:solidFill>
                <a:effectLst/>
                <a:latin typeface="Trebuchet MS" panose="020B0603020202020204" pitchFamily="34" charset="0"/>
                <a:ea typeface="Times New Roman" panose="02020603050405020304" pitchFamily="18" charset="0"/>
              </a:rPr>
              <a:t>, zone pietonale, spatii de joaca, etc.</a:t>
            </a:r>
            <a:r>
              <a:rPr lang="ro-RO" sz="1100" dirty="0">
                <a:solidFill>
                  <a:srgbClr val="000000"/>
                </a:solidFill>
                <a:effectLst/>
                <a:latin typeface="Trebuchet MS" panose="020B0603020202020204" pitchFamily="34" charset="0"/>
                <a:ea typeface="Calibri" panose="020F0502020204030204" pitchFamily="34" charset="0"/>
              </a:rPr>
              <a:t>; </a:t>
            </a:r>
            <a:endParaRPr lang="en-GB" sz="11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b. (re)amenajare, reabilitare, modernizare, extindere de parcuri, scuaruri,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gradini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publice, alte zone cu spatii verzi, pergole, alei (inclusiv mobilier urban), monumentelor de for public, inclusiv dotare cu mobilier urban, iluminat inteligent, etc.;</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c. dezvoltarea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strazi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inteligente, iluminat inteligent, sisteme de supraveghere video inteligente cu senzori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IoT</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(inclusiv dotare centre de monitorizare video).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d. crearea, (re)amenajarea, reabilitarea, extinderea, modernizarea infrastructurii specifice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activitatilor</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recreere pe lacuri,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rauri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plaje, faleze si zone perimetrale (inclusiv cu piste de alegare si ciclism);</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e. digitalizarea obiectivelor.</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Investitiile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care presupun instalarea de sisteme de supraveghere video si infrastructura de iluminat vor fi sprijinite ca </a:t>
            </a:r>
            <a:r>
              <a:rPr lang="ro-RO" sz="1100" dirty="0">
                <a:latin typeface="Trebuchet MS" panose="020B0603020202020204" pitchFamily="34" charset="0"/>
                <a:cs typeface="Times New Roman" panose="02020603050405020304" pitchFamily="18" charset="0"/>
              </a:rPr>
              <a:t>parte a masurilor integrate de regenerare urbana si nu ca proiecte de sine </a:t>
            </a:r>
            <a:r>
              <a:rPr lang="ro-RO" sz="1100" dirty="0" err="1">
                <a:latin typeface="Trebuchet MS" panose="020B0603020202020204" pitchFamily="34" charset="0"/>
                <a:cs typeface="Times New Roman" panose="02020603050405020304" pitchFamily="18" charset="0"/>
              </a:rPr>
              <a:t>statatoare</a:t>
            </a:r>
            <a:r>
              <a:rPr lang="ro-RO" sz="1100" dirty="0">
                <a:latin typeface="Trebuchet MS" panose="020B0603020202020204" pitchFamily="34" charset="0"/>
                <a:cs typeface="Times New Roman" panose="02020603050405020304" pitchFamily="18" charset="0"/>
              </a:rPr>
              <a:t>.</a:t>
            </a:r>
            <a:endParaRPr lang="en-GB" sz="1100" dirty="0">
              <a:latin typeface="Trebuchet MS" panose="020B0603020202020204" pitchFamily="34" charset="0"/>
              <a:cs typeface="Times New Roman" panose="02020603050405020304" pitchFamily="18" charset="0"/>
            </a:endParaRPr>
          </a:p>
          <a:p>
            <a:pPr algn="just"/>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2. </a:t>
            </a:r>
            <a:r>
              <a:rPr lang="ro-RO" sz="1100" b="1" i="1" dirty="0" err="1">
                <a:effectLst/>
                <a:latin typeface="Trebuchet MS" panose="020B0603020202020204" pitchFamily="34" charset="0"/>
                <a:ea typeface="Times New Roman" panose="02020603050405020304" pitchFamily="18" charset="0"/>
                <a:cs typeface="Times New Roman" panose="02020603050405020304" pitchFamily="18" charset="0"/>
              </a:rPr>
              <a:t>Investitii</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 destinate </a:t>
            </a:r>
            <a:r>
              <a:rPr lang="ro-RO" sz="1100" b="1" i="1" dirty="0" err="1">
                <a:effectLst/>
                <a:latin typeface="Trebuchet MS" panose="020B0603020202020204" pitchFamily="34" charset="0"/>
                <a:ea typeface="Times New Roman" panose="02020603050405020304" pitchFamily="18" charset="0"/>
                <a:cs typeface="Times New Roman" panose="02020603050405020304" pitchFamily="18" charset="0"/>
              </a:rPr>
              <a:t>dezvoltarii</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 turismului sustenabil si a culturii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astfel:</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a. restaurarea, consolidarea,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protectia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conservarea, dotarea, digitalizarea patrimoniului cultural;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90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15A695-EBE3-469A-B205-4771ED34F55B}"/>
              </a:ext>
            </a:extLst>
          </p:cNvPr>
          <p:cNvSpPr txBox="1">
            <a:spLocks/>
          </p:cNvSpPr>
          <p:nvPr/>
        </p:nvSpPr>
        <p:spPr>
          <a:xfrm>
            <a:off x="980902" y="1363377"/>
            <a:ext cx="10090958" cy="4686504"/>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57175" indent="-257175" algn="l">
              <a:spcBef>
                <a:spcPts val="450"/>
              </a:spcBef>
              <a:spcAft>
                <a:spcPts val="450"/>
              </a:spcAft>
              <a:buFont typeface="+mj-lt"/>
              <a:buAutoNum type="arabicPeriod"/>
            </a:pPr>
            <a:endParaRPr lang="en-US" sz="1400"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E0A0B222-3380-3CB7-4EFA-0D29DB8EDCBF}"/>
              </a:ext>
            </a:extLst>
          </p:cNvPr>
          <p:cNvSpPr/>
          <p:nvPr/>
        </p:nvSpPr>
        <p:spPr>
          <a:xfrm>
            <a:off x="1" y="5654011"/>
            <a:ext cx="5084324" cy="1203638"/>
          </a:xfrm>
          <a:custGeom>
            <a:avLst/>
            <a:gdLst/>
            <a:ahLst/>
            <a:cxnLst/>
            <a:rect l="l" t="t" r="r" b="b"/>
            <a:pathLst>
              <a:path w="4381500" h="1770379">
                <a:moveTo>
                  <a:pt x="0" y="124"/>
                </a:moveTo>
                <a:lnTo>
                  <a:pt x="128836" y="935"/>
                </a:lnTo>
                <a:lnTo>
                  <a:pt x="222111" y="3542"/>
                </a:lnTo>
                <a:lnTo>
                  <a:pt x="316442" y="7828"/>
                </a:lnTo>
                <a:lnTo>
                  <a:pt x="411785" y="13803"/>
                </a:lnTo>
                <a:lnTo>
                  <a:pt x="508099" y="21478"/>
                </a:lnTo>
                <a:lnTo>
                  <a:pt x="605339" y="30862"/>
                </a:lnTo>
                <a:lnTo>
                  <a:pt x="703465" y="41964"/>
                </a:lnTo>
                <a:lnTo>
                  <a:pt x="802432" y="54795"/>
                </a:lnTo>
                <a:lnTo>
                  <a:pt x="902198" y="69364"/>
                </a:lnTo>
                <a:lnTo>
                  <a:pt x="1002720" y="85680"/>
                </a:lnTo>
                <a:lnTo>
                  <a:pt x="1103956" y="103754"/>
                </a:lnTo>
                <a:lnTo>
                  <a:pt x="1205863" y="123595"/>
                </a:lnTo>
                <a:lnTo>
                  <a:pt x="1308398" y="145212"/>
                </a:lnTo>
                <a:lnTo>
                  <a:pt x="1411518" y="168616"/>
                </a:lnTo>
                <a:lnTo>
                  <a:pt x="1515181" y="193816"/>
                </a:lnTo>
                <a:lnTo>
                  <a:pt x="1619344" y="220822"/>
                </a:lnTo>
                <a:lnTo>
                  <a:pt x="1723963" y="249643"/>
                </a:lnTo>
                <a:lnTo>
                  <a:pt x="1828997" y="280290"/>
                </a:lnTo>
                <a:lnTo>
                  <a:pt x="1934403" y="312771"/>
                </a:lnTo>
                <a:lnTo>
                  <a:pt x="2040138" y="347097"/>
                </a:lnTo>
                <a:lnTo>
                  <a:pt x="2146158" y="383278"/>
                </a:lnTo>
                <a:lnTo>
                  <a:pt x="2252422" y="421322"/>
                </a:lnTo>
                <a:lnTo>
                  <a:pt x="2358887" y="461240"/>
                </a:lnTo>
                <a:lnTo>
                  <a:pt x="2465509" y="503041"/>
                </a:lnTo>
                <a:lnTo>
                  <a:pt x="2572247" y="546735"/>
                </a:lnTo>
                <a:lnTo>
                  <a:pt x="2679057" y="592332"/>
                </a:lnTo>
                <a:lnTo>
                  <a:pt x="2785896" y="639841"/>
                </a:lnTo>
                <a:lnTo>
                  <a:pt x="2892723" y="689272"/>
                </a:lnTo>
                <a:lnTo>
                  <a:pt x="2999494" y="740635"/>
                </a:lnTo>
                <a:lnTo>
                  <a:pt x="3106165" y="793939"/>
                </a:lnTo>
                <a:lnTo>
                  <a:pt x="3159451" y="821323"/>
                </a:lnTo>
                <a:lnTo>
                  <a:pt x="3212696" y="849195"/>
                </a:lnTo>
                <a:lnTo>
                  <a:pt x="3265895" y="877557"/>
                </a:lnTo>
                <a:lnTo>
                  <a:pt x="3319043" y="906411"/>
                </a:lnTo>
                <a:lnTo>
                  <a:pt x="3372133" y="935758"/>
                </a:lnTo>
                <a:lnTo>
                  <a:pt x="3425162" y="965598"/>
                </a:lnTo>
                <a:lnTo>
                  <a:pt x="3478124" y="995933"/>
                </a:lnTo>
                <a:lnTo>
                  <a:pt x="3531012" y="1026765"/>
                </a:lnTo>
                <a:lnTo>
                  <a:pt x="3583823" y="1058094"/>
                </a:lnTo>
                <a:lnTo>
                  <a:pt x="3629887" y="1086213"/>
                </a:lnTo>
                <a:lnTo>
                  <a:pt x="3674988" y="1114807"/>
                </a:lnTo>
                <a:lnTo>
                  <a:pt x="3719135" y="1143869"/>
                </a:lnTo>
                <a:lnTo>
                  <a:pt x="3762332" y="1173392"/>
                </a:lnTo>
                <a:lnTo>
                  <a:pt x="3804589" y="1203370"/>
                </a:lnTo>
                <a:lnTo>
                  <a:pt x="3845912" y="1233798"/>
                </a:lnTo>
                <a:lnTo>
                  <a:pt x="3886308" y="1264668"/>
                </a:lnTo>
                <a:lnTo>
                  <a:pt x="3925784" y="1295974"/>
                </a:lnTo>
                <a:lnTo>
                  <a:pt x="3964348" y="1327711"/>
                </a:lnTo>
                <a:lnTo>
                  <a:pt x="4002007" y="1359871"/>
                </a:lnTo>
                <a:lnTo>
                  <a:pt x="4038768" y="1392448"/>
                </a:lnTo>
                <a:lnTo>
                  <a:pt x="4074637" y="1425437"/>
                </a:lnTo>
                <a:lnTo>
                  <a:pt x="4109624" y="1458830"/>
                </a:lnTo>
                <a:lnTo>
                  <a:pt x="4143733" y="1492622"/>
                </a:lnTo>
                <a:lnTo>
                  <a:pt x="4176973" y="1526806"/>
                </a:lnTo>
                <a:lnTo>
                  <a:pt x="4209351" y="1561376"/>
                </a:lnTo>
                <a:lnTo>
                  <a:pt x="4240874" y="1596326"/>
                </a:lnTo>
                <a:lnTo>
                  <a:pt x="4271550" y="1631648"/>
                </a:lnTo>
                <a:lnTo>
                  <a:pt x="4301384" y="1667338"/>
                </a:lnTo>
                <a:lnTo>
                  <a:pt x="4330385" y="1703388"/>
                </a:lnTo>
                <a:lnTo>
                  <a:pt x="4358560" y="1739792"/>
                </a:lnTo>
                <a:lnTo>
                  <a:pt x="4380952" y="1769876"/>
                </a:lnTo>
                <a:lnTo>
                  <a:pt x="0" y="1769876"/>
                </a:lnTo>
                <a:lnTo>
                  <a:pt x="0" y="124"/>
                </a:lnTo>
                <a:close/>
              </a:path>
            </a:pathLst>
          </a:custGeom>
          <a:solidFill>
            <a:srgbClr val="FAC432"/>
          </a:solidFill>
        </p:spPr>
        <p:txBody>
          <a:bodyPr wrap="square" lIns="0" tIns="0" rIns="0" bIns="0" rtlCol="0"/>
          <a:lstStyle/>
          <a:p>
            <a:endParaRPr/>
          </a:p>
        </p:txBody>
      </p:sp>
      <p:sp>
        <p:nvSpPr>
          <p:cNvPr id="5" name="object 2">
            <a:extLst>
              <a:ext uri="{FF2B5EF4-FFF2-40B4-BE49-F238E27FC236}">
                <a16:creationId xmlns:a16="http://schemas.microsoft.com/office/drawing/2014/main" id="{8ACE7C63-BFF6-18C8-C61F-DE48BDB41648}"/>
              </a:ext>
            </a:extLst>
          </p:cNvPr>
          <p:cNvSpPr/>
          <p:nvPr/>
        </p:nvSpPr>
        <p:spPr>
          <a:xfrm>
            <a:off x="5693924" y="4920060"/>
            <a:ext cx="6498076" cy="1935804"/>
          </a:xfrm>
          <a:custGeom>
            <a:avLst/>
            <a:gdLst/>
            <a:ahLst/>
            <a:cxnLst/>
            <a:rect l="l" t="t" r="r" b="b"/>
            <a:pathLst>
              <a:path w="7221219" h="3256915">
                <a:moveTo>
                  <a:pt x="0" y="3256564"/>
                </a:moveTo>
                <a:lnTo>
                  <a:pt x="7220943" y="3256564"/>
                </a:lnTo>
                <a:lnTo>
                  <a:pt x="7220943" y="0"/>
                </a:lnTo>
                <a:lnTo>
                  <a:pt x="7213671" y="2814"/>
                </a:lnTo>
                <a:lnTo>
                  <a:pt x="7147103" y="30891"/>
                </a:lnTo>
                <a:lnTo>
                  <a:pt x="7081918" y="61549"/>
                </a:lnTo>
                <a:lnTo>
                  <a:pt x="7018216" y="94795"/>
                </a:lnTo>
                <a:lnTo>
                  <a:pt x="6956098" y="130636"/>
                </a:lnTo>
                <a:lnTo>
                  <a:pt x="6895665" y="169081"/>
                </a:lnTo>
                <a:lnTo>
                  <a:pt x="6837017" y="210136"/>
                </a:lnTo>
                <a:lnTo>
                  <a:pt x="6780254" y="253809"/>
                </a:lnTo>
                <a:lnTo>
                  <a:pt x="6725477" y="300107"/>
                </a:lnTo>
                <a:lnTo>
                  <a:pt x="6672786" y="349038"/>
                </a:lnTo>
                <a:lnTo>
                  <a:pt x="6622283" y="400610"/>
                </a:lnTo>
                <a:lnTo>
                  <a:pt x="6574066" y="454828"/>
                </a:lnTo>
                <a:lnTo>
                  <a:pt x="6528238" y="511702"/>
                </a:lnTo>
                <a:lnTo>
                  <a:pt x="6484898" y="571239"/>
                </a:lnTo>
                <a:lnTo>
                  <a:pt x="6444147" y="633445"/>
                </a:lnTo>
                <a:lnTo>
                  <a:pt x="6406086" y="698329"/>
                </a:lnTo>
                <a:lnTo>
                  <a:pt x="6370814" y="765897"/>
                </a:lnTo>
                <a:lnTo>
                  <a:pt x="6337539" y="834288"/>
                </a:lnTo>
                <a:lnTo>
                  <a:pt x="6304892" y="902627"/>
                </a:lnTo>
                <a:lnTo>
                  <a:pt x="6272747" y="970816"/>
                </a:lnTo>
                <a:lnTo>
                  <a:pt x="6178053" y="1173502"/>
                </a:lnTo>
                <a:lnTo>
                  <a:pt x="6162359" y="1206880"/>
                </a:lnTo>
                <a:lnTo>
                  <a:pt x="6130903" y="1273180"/>
                </a:lnTo>
                <a:lnTo>
                  <a:pt x="6099253" y="1338792"/>
                </a:lnTo>
                <a:lnTo>
                  <a:pt x="6067280" y="1403616"/>
                </a:lnTo>
                <a:lnTo>
                  <a:pt x="6034860" y="1467555"/>
                </a:lnTo>
                <a:lnTo>
                  <a:pt x="6001864" y="1530511"/>
                </a:lnTo>
                <a:lnTo>
                  <a:pt x="5968167" y="1592386"/>
                </a:lnTo>
                <a:lnTo>
                  <a:pt x="5933641" y="1653083"/>
                </a:lnTo>
                <a:lnTo>
                  <a:pt x="5898161" y="1712502"/>
                </a:lnTo>
                <a:lnTo>
                  <a:pt x="5861599" y="1770546"/>
                </a:lnTo>
                <a:lnTo>
                  <a:pt x="5823829" y="1827117"/>
                </a:lnTo>
                <a:lnTo>
                  <a:pt x="5784724" y="1882117"/>
                </a:lnTo>
                <a:lnTo>
                  <a:pt x="5744158" y="1935449"/>
                </a:lnTo>
                <a:lnTo>
                  <a:pt x="5702003" y="1987013"/>
                </a:lnTo>
                <a:lnTo>
                  <a:pt x="5658134" y="2036712"/>
                </a:lnTo>
                <a:lnTo>
                  <a:pt x="5612423" y="2084449"/>
                </a:lnTo>
                <a:lnTo>
                  <a:pt x="5564745" y="2130125"/>
                </a:lnTo>
                <a:lnTo>
                  <a:pt x="5514971" y="2173642"/>
                </a:lnTo>
                <a:lnTo>
                  <a:pt x="5462977" y="2214902"/>
                </a:lnTo>
                <a:lnTo>
                  <a:pt x="5408634" y="2253807"/>
                </a:lnTo>
                <a:lnTo>
                  <a:pt x="5351816" y="2290259"/>
                </a:lnTo>
                <a:lnTo>
                  <a:pt x="5292398" y="2324161"/>
                </a:lnTo>
                <a:lnTo>
                  <a:pt x="5230251" y="2355414"/>
                </a:lnTo>
                <a:lnTo>
                  <a:pt x="5165250" y="2383920"/>
                </a:lnTo>
                <a:lnTo>
                  <a:pt x="5097267" y="2409582"/>
                </a:lnTo>
                <a:lnTo>
                  <a:pt x="5026177" y="2432300"/>
                </a:lnTo>
                <a:lnTo>
                  <a:pt x="4989427" y="2442526"/>
                </a:lnTo>
                <a:lnTo>
                  <a:pt x="4951852" y="2451979"/>
                </a:lnTo>
                <a:lnTo>
                  <a:pt x="4913437" y="2460647"/>
                </a:lnTo>
                <a:lnTo>
                  <a:pt x="4874166" y="2468518"/>
                </a:lnTo>
                <a:lnTo>
                  <a:pt x="4834023" y="2475580"/>
                </a:lnTo>
                <a:lnTo>
                  <a:pt x="4792992" y="2481821"/>
                </a:lnTo>
                <a:lnTo>
                  <a:pt x="4751058" y="2487228"/>
                </a:lnTo>
                <a:lnTo>
                  <a:pt x="4708204" y="2491789"/>
                </a:lnTo>
                <a:lnTo>
                  <a:pt x="4664415" y="2495492"/>
                </a:lnTo>
                <a:lnTo>
                  <a:pt x="4619675" y="2498324"/>
                </a:lnTo>
                <a:lnTo>
                  <a:pt x="4573967" y="2500274"/>
                </a:lnTo>
                <a:lnTo>
                  <a:pt x="4527277" y="2501329"/>
                </a:lnTo>
                <a:lnTo>
                  <a:pt x="4479589" y="2501477"/>
                </a:lnTo>
                <a:lnTo>
                  <a:pt x="4430886" y="2500706"/>
                </a:lnTo>
                <a:lnTo>
                  <a:pt x="4381153" y="2499002"/>
                </a:lnTo>
                <a:lnTo>
                  <a:pt x="4330373" y="2496355"/>
                </a:lnTo>
                <a:lnTo>
                  <a:pt x="4278532" y="2492752"/>
                </a:lnTo>
                <a:lnTo>
                  <a:pt x="4225613" y="2488181"/>
                </a:lnTo>
                <a:lnTo>
                  <a:pt x="4171601" y="2482628"/>
                </a:lnTo>
                <a:lnTo>
                  <a:pt x="4116479" y="2476083"/>
                </a:lnTo>
                <a:lnTo>
                  <a:pt x="4060231" y="2468533"/>
                </a:lnTo>
                <a:lnTo>
                  <a:pt x="4002843" y="2459965"/>
                </a:lnTo>
                <a:lnTo>
                  <a:pt x="3944298" y="2450368"/>
                </a:lnTo>
                <a:lnTo>
                  <a:pt x="3884580" y="2439729"/>
                </a:lnTo>
                <a:lnTo>
                  <a:pt x="3823673" y="2428036"/>
                </a:lnTo>
                <a:lnTo>
                  <a:pt x="3761562" y="2415276"/>
                </a:lnTo>
                <a:lnTo>
                  <a:pt x="3698231" y="2401438"/>
                </a:lnTo>
                <a:lnTo>
                  <a:pt x="3633664" y="2386509"/>
                </a:lnTo>
                <a:lnTo>
                  <a:pt x="3567845" y="2370477"/>
                </a:lnTo>
                <a:lnTo>
                  <a:pt x="3500758" y="2353329"/>
                </a:lnTo>
                <a:lnTo>
                  <a:pt x="3432388" y="2335054"/>
                </a:lnTo>
                <a:lnTo>
                  <a:pt x="3362718" y="2315639"/>
                </a:lnTo>
                <a:lnTo>
                  <a:pt x="3291733" y="2295072"/>
                </a:lnTo>
                <a:lnTo>
                  <a:pt x="3219417" y="2273341"/>
                </a:lnTo>
                <a:lnTo>
                  <a:pt x="3086500" y="2232271"/>
                </a:lnTo>
                <a:lnTo>
                  <a:pt x="3027563" y="2215285"/>
                </a:lnTo>
                <a:lnTo>
                  <a:pt x="2968950" y="2199458"/>
                </a:lnTo>
                <a:lnTo>
                  <a:pt x="2910668" y="2184778"/>
                </a:lnTo>
                <a:lnTo>
                  <a:pt x="2852724" y="2171229"/>
                </a:lnTo>
                <a:lnTo>
                  <a:pt x="2795124" y="2158798"/>
                </a:lnTo>
                <a:lnTo>
                  <a:pt x="2737875" y="2147470"/>
                </a:lnTo>
                <a:lnTo>
                  <a:pt x="2680983" y="2137232"/>
                </a:lnTo>
                <a:lnTo>
                  <a:pt x="2624457" y="2128068"/>
                </a:lnTo>
                <a:lnTo>
                  <a:pt x="2568301" y="2119966"/>
                </a:lnTo>
                <a:lnTo>
                  <a:pt x="2512523" y="2112909"/>
                </a:lnTo>
                <a:lnTo>
                  <a:pt x="2457130" y="2106885"/>
                </a:lnTo>
                <a:lnTo>
                  <a:pt x="2402129" y="2101880"/>
                </a:lnTo>
                <a:lnTo>
                  <a:pt x="2347525" y="2097878"/>
                </a:lnTo>
                <a:lnTo>
                  <a:pt x="2293326" y="2094866"/>
                </a:lnTo>
                <a:lnTo>
                  <a:pt x="2239539" y="2092829"/>
                </a:lnTo>
                <a:lnTo>
                  <a:pt x="2186170" y="2091754"/>
                </a:lnTo>
                <a:lnTo>
                  <a:pt x="2133226" y="2091626"/>
                </a:lnTo>
                <a:lnTo>
                  <a:pt x="2080713" y="2092431"/>
                </a:lnTo>
                <a:lnTo>
                  <a:pt x="2028639" y="2094155"/>
                </a:lnTo>
                <a:lnTo>
                  <a:pt x="1977010" y="2096784"/>
                </a:lnTo>
                <a:lnTo>
                  <a:pt x="1925833" y="2100302"/>
                </a:lnTo>
                <a:lnTo>
                  <a:pt x="1875115" y="2104697"/>
                </a:lnTo>
                <a:lnTo>
                  <a:pt x="1824861" y="2109954"/>
                </a:lnTo>
                <a:lnTo>
                  <a:pt x="1775080" y="2116058"/>
                </a:lnTo>
                <a:lnTo>
                  <a:pt x="1725777" y="2122996"/>
                </a:lnTo>
                <a:lnTo>
                  <a:pt x="1676960" y="2130753"/>
                </a:lnTo>
                <a:lnTo>
                  <a:pt x="1628635" y="2139316"/>
                </a:lnTo>
                <a:lnTo>
                  <a:pt x="1580809" y="2148669"/>
                </a:lnTo>
                <a:lnTo>
                  <a:pt x="1533488" y="2158799"/>
                </a:lnTo>
                <a:lnTo>
                  <a:pt x="1486680" y="2169692"/>
                </a:lnTo>
                <a:lnTo>
                  <a:pt x="1440391" y="2181333"/>
                </a:lnTo>
                <a:lnTo>
                  <a:pt x="1394627" y="2193708"/>
                </a:lnTo>
                <a:lnTo>
                  <a:pt x="1349396" y="2206803"/>
                </a:lnTo>
                <a:lnTo>
                  <a:pt x="1304705" y="2220604"/>
                </a:lnTo>
                <a:lnTo>
                  <a:pt x="1260559" y="2235096"/>
                </a:lnTo>
                <a:lnTo>
                  <a:pt x="1216965" y="2250265"/>
                </a:lnTo>
                <a:lnTo>
                  <a:pt x="1173931" y="2266098"/>
                </a:lnTo>
                <a:lnTo>
                  <a:pt x="1131464" y="2282579"/>
                </a:lnTo>
                <a:lnTo>
                  <a:pt x="1089568" y="2299696"/>
                </a:lnTo>
                <a:lnTo>
                  <a:pt x="1048253" y="2317432"/>
                </a:lnTo>
                <a:lnTo>
                  <a:pt x="1007524" y="2335775"/>
                </a:lnTo>
                <a:lnTo>
                  <a:pt x="967387" y="2354711"/>
                </a:lnTo>
                <a:lnTo>
                  <a:pt x="927850" y="2374224"/>
                </a:lnTo>
                <a:lnTo>
                  <a:pt x="888920" y="2394300"/>
                </a:lnTo>
                <a:lnTo>
                  <a:pt x="850603" y="2414926"/>
                </a:lnTo>
                <a:lnTo>
                  <a:pt x="812905" y="2436088"/>
                </a:lnTo>
                <a:lnTo>
                  <a:pt x="775835" y="2457770"/>
                </a:lnTo>
                <a:lnTo>
                  <a:pt x="739397" y="2479960"/>
                </a:lnTo>
                <a:lnTo>
                  <a:pt x="703599" y="2502642"/>
                </a:lnTo>
                <a:lnTo>
                  <a:pt x="668448" y="2525803"/>
                </a:lnTo>
                <a:lnTo>
                  <a:pt x="633951" y="2549427"/>
                </a:lnTo>
                <a:lnTo>
                  <a:pt x="600114" y="2573502"/>
                </a:lnTo>
                <a:lnTo>
                  <a:pt x="566943" y="2598013"/>
                </a:lnTo>
                <a:lnTo>
                  <a:pt x="534446" y="2622946"/>
                </a:lnTo>
                <a:lnTo>
                  <a:pt x="502630" y="2648286"/>
                </a:lnTo>
                <a:lnTo>
                  <a:pt x="471500" y="2674019"/>
                </a:lnTo>
                <a:lnTo>
                  <a:pt x="441065" y="2700131"/>
                </a:lnTo>
                <a:lnTo>
                  <a:pt x="411329" y="2726608"/>
                </a:lnTo>
                <a:lnTo>
                  <a:pt x="382301" y="2753436"/>
                </a:lnTo>
                <a:lnTo>
                  <a:pt x="353987" y="2780600"/>
                </a:lnTo>
                <a:lnTo>
                  <a:pt x="326393" y="2808087"/>
                </a:lnTo>
                <a:lnTo>
                  <a:pt x="299527" y="2835882"/>
                </a:lnTo>
                <a:lnTo>
                  <a:pt x="273395" y="2863970"/>
                </a:lnTo>
                <a:lnTo>
                  <a:pt x="223360" y="2920971"/>
                </a:lnTo>
                <a:lnTo>
                  <a:pt x="176341" y="2978978"/>
                </a:lnTo>
                <a:lnTo>
                  <a:pt x="132394" y="3037876"/>
                </a:lnTo>
                <a:lnTo>
                  <a:pt x="91571" y="3097552"/>
                </a:lnTo>
                <a:lnTo>
                  <a:pt x="53925" y="3157891"/>
                </a:lnTo>
                <a:lnTo>
                  <a:pt x="19512" y="3218782"/>
                </a:lnTo>
                <a:lnTo>
                  <a:pt x="3535" y="3249398"/>
                </a:lnTo>
                <a:lnTo>
                  <a:pt x="0" y="3256564"/>
                </a:lnTo>
                <a:close/>
              </a:path>
            </a:pathLst>
          </a:custGeom>
          <a:solidFill>
            <a:srgbClr val="4472C4">
              <a:lumMod val="75000"/>
            </a:srgbClr>
          </a:solidFill>
        </p:spPr>
        <p:txBody>
          <a:bodyPr wrap="square" lIns="0" tIns="0" rIns="0" bIns="0" rtlCol="0"/>
          <a:lstStyle/>
          <a:p>
            <a:pPr>
              <a:defRPr/>
            </a:pPr>
            <a:endParaRPr kern="0">
              <a:solidFill>
                <a:prstClr val="black"/>
              </a:solidFill>
              <a:latin typeface="Calibri" panose="020F0502020204030204"/>
            </a:endParaRPr>
          </a:p>
        </p:txBody>
      </p:sp>
      <p:pic>
        <p:nvPicPr>
          <p:cNvPr id="6" name="Picture 5">
            <a:extLst>
              <a:ext uri="{FF2B5EF4-FFF2-40B4-BE49-F238E27FC236}">
                <a16:creationId xmlns:a16="http://schemas.microsoft.com/office/drawing/2014/main" id="{F9FB56F6-7E8E-6D16-2C11-1ABA62F18573}"/>
              </a:ext>
            </a:extLst>
          </p:cNvPr>
          <p:cNvPicPr>
            <a:picLocks noChangeAspect="1"/>
          </p:cNvPicPr>
          <p:nvPr/>
        </p:nvPicPr>
        <p:blipFill>
          <a:blip r:embed="rId2"/>
          <a:stretch>
            <a:fillRect/>
          </a:stretch>
        </p:blipFill>
        <p:spPr>
          <a:xfrm>
            <a:off x="8388145" y="234746"/>
            <a:ext cx="1676545" cy="774259"/>
          </a:xfrm>
          <a:prstGeom prst="rect">
            <a:avLst/>
          </a:prstGeom>
        </p:spPr>
      </p:pic>
      <p:pic>
        <p:nvPicPr>
          <p:cNvPr id="4" name="Picture 3">
            <a:extLst>
              <a:ext uri="{FF2B5EF4-FFF2-40B4-BE49-F238E27FC236}">
                <a16:creationId xmlns:a16="http://schemas.microsoft.com/office/drawing/2014/main" id="{5A8644A7-1E90-A639-B7DA-ABB43E1D0810}"/>
              </a:ext>
            </a:extLst>
          </p:cNvPr>
          <p:cNvPicPr>
            <a:picLocks noChangeAspect="1"/>
          </p:cNvPicPr>
          <p:nvPr/>
        </p:nvPicPr>
        <p:blipFill>
          <a:blip r:embed="rId3"/>
          <a:stretch>
            <a:fillRect/>
          </a:stretch>
        </p:blipFill>
        <p:spPr>
          <a:xfrm>
            <a:off x="10466794" y="282729"/>
            <a:ext cx="1488607" cy="551227"/>
          </a:xfrm>
          <a:prstGeom prst="rect">
            <a:avLst/>
          </a:prstGeom>
        </p:spPr>
      </p:pic>
      <p:sp>
        <p:nvSpPr>
          <p:cNvPr id="8" name="TextBox 7">
            <a:extLst>
              <a:ext uri="{FF2B5EF4-FFF2-40B4-BE49-F238E27FC236}">
                <a16:creationId xmlns:a16="http://schemas.microsoft.com/office/drawing/2014/main" id="{A1004670-2DB1-B72F-9CC4-96A6BDBE7AFB}"/>
              </a:ext>
            </a:extLst>
          </p:cNvPr>
          <p:cNvSpPr txBox="1"/>
          <p:nvPr/>
        </p:nvSpPr>
        <p:spPr>
          <a:xfrm>
            <a:off x="407324" y="1078192"/>
            <a:ext cx="11197243" cy="4708981"/>
          </a:xfrm>
          <a:prstGeom prst="rect">
            <a:avLst/>
          </a:prstGeom>
          <a:noFill/>
        </p:spPr>
        <p:txBody>
          <a:bodyPr wrap="square">
            <a:spAutoFit/>
          </a:bodyPr>
          <a:lstStyle/>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b. adaptarea obiectivelor de patrimoniu cultural pentru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gazduirea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evenimente,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activitati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cultural-creative;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c. construirea, extinderea, modernizarea, reabilitarea, dotarea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cladirilor</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cu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functii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culturale, centrelor culturale, muzeelor, teatrelor, bibliotecilor, parcurilor educativ-</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stiintinfice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d.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constructia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reabilitarea, modernizarea bazelor de tratament si a centrelor balneare cu servicii integrate;</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constructia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reabilitarea, modernizarea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retelelor</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captare si transport a izvoarelor minerale</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f. constructi</a:t>
            </a:r>
            <a:r>
              <a:rPr lang="en-GB" sz="1100" dirty="0">
                <a:effectLst/>
                <a:latin typeface="Trebuchet MS" panose="020B0603020202020204" pitchFamily="34" charset="0"/>
                <a:ea typeface="Times New Roman" panose="02020603050405020304" pitchFamily="18" charset="0"/>
                <a:cs typeface="Times New Roman" panose="02020603050405020304" pitchFamily="18" charset="0"/>
              </a:rPr>
              <a:t>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reabilitare</a:t>
            </a:r>
            <a:r>
              <a:rPr lang="en-GB" sz="1100" dirty="0">
                <a:effectLst/>
                <a:latin typeface="Trebuchet MS" panose="020B0603020202020204" pitchFamily="34" charset="0"/>
                <a:ea typeface="Times New Roman" panose="02020603050405020304" pitchFamily="18" charset="0"/>
                <a:cs typeface="Times New Roman" panose="02020603050405020304" pitchFamily="18" charset="0"/>
              </a:rPr>
              <a:t>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modernizare</a:t>
            </a:r>
            <a:r>
              <a:rPr lang="en-GB" sz="1100" dirty="0">
                <a:effectLst/>
                <a:latin typeface="Trebuchet MS" panose="020B0603020202020204" pitchFamily="34" charset="0"/>
                <a:ea typeface="Times New Roman" panose="02020603050405020304" pitchFamily="18" charset="0"/>
                <a:cs typeface="Times New Roman" panose="02020603050405020304" pitchFamily="18" charset="0"/>
              </a:rPr>
              <a:t>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parcuri de aventuri, aquaparcuri;</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spcBef>
                <a:spcPts val="600"/>
              </a:spcBef>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g. dezvoltarea infrastructurii de acces pietonala si ciclabila,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catre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obiectivele culturale sau turistice vizate de proiect.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Totodata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ca parte integranta 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activitatilor</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descrise in cadrul punctului 2, pot fi realizate planuri care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acopera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inclusiv perioada de durabilitate si care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demonstreaza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sustenabilitatea financiara 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investitiei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planuri ce vor fi punctate suplimentar, in cadrul etapei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selectie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 acest sens, se recomanda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solicitantilor</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ca in elaborarea planului de sustenabilitate sa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aiba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 vedere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modalitati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intretinere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 siturilor culturale/turistice, de diversificare a surselor de venituri proprii si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crestere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 dependentei de acestea, precum si dezvoltarea de mecanisme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finantare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care se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bazeaza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pe fonduri private. Pentru stabilirea abordării optime în elaborarea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acesui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plan, se recomandă si analiza Raportului special nr. 8 al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Curtii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Conturi Europene - Investițiile UE în siturile culturale: un domeniu care merită o mai bună orientare și coordonare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3. </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Alte </a:t>
            </a:r>
            <a:r>
              <a:rPr lang="ro-RO" sz="1100" b="1" i="1" dirty="0" err="1">
                <a:effectLst/>
                <a:latin typeface="Trebuchet MS" panose="020B0603020202020204" pitchFamily="34" charset="0"/>
                <a:ea typeface="Times New Roman" panose="02020603050405020304" pitchFamily="18" charset="0"/>
                <a:cs typeface="Times New Roman" panose="02020603050405020304" pitchFamily="18" charset="0"/>
              </a:rPr>
              <a:t>activitati</a:t>
            </a:r>
            <a:r>
              <a:rPr lang="ro-RO" sz="1100" b="1" i="1" dirty="0">
                <a:effectLst/>
                <a:latin typeface="Trebuchet MS" panose="020B0603020202020204" pitchFamily="34" charset="0"/>
                <a:ea typeface="Times New Roman" panose="02020603050405020304" pitchFamily="18" charset="0"/>
                <a:cs typeface="Times New Roman" panose="02020603050405020304" pitchFamily="18" charset="0"/>
              </a:rPr>
              <a:t> ce pot fi realizate ca parte integranta a proiectelor</a:t>
            </a:r>
            <a:r>
              <a:rPr lang="en-GB" sz="1100" b="1" i="1" dirty="0">
                <a:effectLst/>
                <a:latin typeface="Trebuchet MS" panose="020B0603020202020204" pitchFamily="34" charset="0"/>
                <a:ea typeface="Times New Roman" panose="02020603050405020304" pitchFamily="18" charset="0"/>
                <a:cs typeface="Times New Roman" panose="02020603050405020304" pitchFamily="18" charset="0"/>
              </a:rPr>
              <a:t> :</a:t>
            </a:r>
          </a:p>
          <a:p>
            <a:pPr algn="just"/>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228600" indent="-228600" algn="just">
              <a:buAutoNum type="alphaLcPeriod"/>
            </a:pP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realizarea planurilor de interpretare, valorificarea obiectivelor de patrimoniu;</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b. realizarea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parcari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inteligente justificate de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disparitia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zonelor de parcare existente, urmare 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reconfigurarii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spatiilor deschise, subiect al proiectelor de revitalizare/regenerare urbana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investitiile</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parcari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inteligente nu trebuie sa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aiba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ca rezultat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cresterea</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ro-RO" sz="1100" dirty="0" err="1">
                <a:effectLst/>
                <a:latin typeface="Trebuchet MS" panose="020B0603020202020204" pitchFamily="34" charset="0"/>
                <a:ea typeface="Times New Roman" panose="02020603050405020304" pitchFamily="18" charset="0"/>
                <a:cs typeface="Times New Roman" panose="02020603050405020304" pitchFamily="18" charset="0"/>
              </a:rPr>
              <a:t>capacitatii</a:t>
            </a:r>
            <a:r>
              <a:rPr lang="ro-RO" sz="1100" dirty="0">
                <a:effectLst/>
                <a:latin typeface="Trebuchet MS" panose="020B0603020202020204" pitchFamily="34" charset="0"/>
                <a:ea typeface="Times New Roman" panose="02020603050405020304" pitchFamily="18" charset="0"/>
                <a:cs typeface="Times New Roman" panose="02020603050405020304" pitchFamily="18" charset="0"/>
              </a:rPr>
              <a:t> de parcare).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endParaRPr lang="en-GB" sz="1100" dirty="0">
              <a:effectLst/>
              <a:highlight>
                <a:srgbClr val="00FF00"/>
              </a:highligh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ATENTIE !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Proiectele care </a:t>
            </a: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demonstreaza</a:t>
            </a: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in cadrul </a:t>
            </a: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documentatiei</a:t>
            </a: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a:t>
            </a: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tehnico</a:t>
            </a: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-economice ca respecta principiile </a:t>
            </a: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initiativei</a:t>
            </a:r>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New European Bauhaus, vor primi punctaj suplimentar in cadrul grilei de </a:t>
            </a:r>
            <a:r>
              <a:rPr lang="ro-RO" sz="1100" b="1" dirty="0" err="1">
                <a:effectLst/>
                <a:latin typeface="Trebuchet MS" panose="020B0603020202020204" pitchFamily="34" charset="0"/>
                <a:ea typeface="Times New Roman" panose="02020603050405020304" pitchFamily="18" charset="0"/>
                <a:cs typeface="Times New Roman" panose="02020603050405020304" pitchFamily="18" charset="0"/>
              </a:rPr>
              <a:t>selectie</a:t>
            </a:r>
            <a:r>
              <a:rPr lang="en-GB" sz="1100" b="1" dirty="0">
                <a:latin typeface="Trebuchet MS" panose="020B0603020202020204" pitchFamily="34" charset="0"/>
                <a:ea typeface="Times New Roman" panose="02020603050405020304" pitchFamily="18" charset="0"/>
                <a:cs typeface="Times New Roman" panose="02020603050405020304" pitchFamily="18" charset="0"/>
              </a:rPr>
              <a:t>.</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gn="just"/>
            <a:r>
              <a:rPr lang="ro-RO" sz="1100" b="1"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11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49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3BCA-460F-6DD5-1903-4403D021517A}"/>
              </a:ext>
            </a:extLst>
          </p:cNvPr>
          <p:cNvSpPr>
            <a:spLocks noGrp="1"/>
          </p:cNvSpPr>
          <p:nvPr>
            <p:ph type="title"/>
          </p:nvPr>
        </p:nvSpPr>
        <p:spPr>
          <a:xfrm>
            <a:off x="617414" y="853701"/>
            <a:ext cx="11142785" cy="478532"/>
          </a:xfrm>
        </p:spPr>
        <p:txBody>
          <a:bodyPr>
            <a:normAutofit fontScale="90000"/>
          </a:bodyPr>
          <a:lstStyle/>
          <a:p>
            <a:r>
              <a:rPr lang="en-GB" sz="2200" b="1" dirty="0" err="1"/>
              <a:t>Etapele</a:t>
            </a:r>
            <a:r>
              <a:rPr lang="en-GB" sz="2200" b="1" dirty="0"/>
              <a:t> </a:t>
            </a:r>
            <a:r>
              <a:rPr lang="en-GB" sz="2200" b="1" dirty="0" err="1"/>
              <a:t>procesului</a:t>
            </a:r>
            <a:r>
              <a:rPr lang="en-GB" sz="2200" b="1" dirty="0"/>
              <a:t> de </a:t>
            </a:r>
            <a:r>
              <a:rPr lang="en-GB" sz="2200" b="1" dirty="0" err="1"/>
              <a:t>evaluare</a:t>
            </a:r>
            <a:r>
              <a:rPr lang="en-GB" sz="2200" b="1" dirty="0"/>
              <a:t>, </a:t>
            </a:r>
            <a:r>
              <a:rPr lang="en-GB" sz="2200" b="1" dirty="0" err="1"/>
              <a:t>selectie</a:t>
            </a:r>
            <a:r>
              <a:rPr lang="en-GB" sz="2200" b="1" dirty="0"/>
              <a:t> </a:t>
            </a:r>
            <a:r>
              <a:rPr lang="en-GB" sz="2200" b="1" dirty="0" err="1"/>
              <a:t>si</a:t>
            </a:r>
            <a:r>
              <a:rPr lang="en-GB" sz="2200" b="1" dirty="0"/>
              <a:t> </a:t>
            </a:r>
            <a:r>
              <a:rPr lang="en-GB" sz="2200" b="1" dirty="0" err="1"/>
              <a:t>contractare</a:t>
            </a:r>
            <a:br>
              <a:rPr lang="en-GB" b="1" dirty="0"/>
            </a:br>
            <a:endParaRPr lang="en-GB" b="1" dirty="0"/>
          </a:p>
        </p:txBody>
      </p:sp>
      <p:sp>
        <p:nvSpPr>
          <p:cNvPr id="3" name="Content Placeholder 2">
            <a:extLst>
              <a:ext uri="{FF2B5EF4-FFF2-40B4-BE49-F238E27FC236}">
                <a16:creationId xmlns:a16="http://schemas.microsoft.com/office/drawing/2014/main" id="{E75C742C-E88A-1EAA-FD50-4F662E96B402}"/>
              </a:ext>
            </a:extLst>
          </p:cNvPr>
          <p:cNvSpPr>
            <a:spLocks noGrp="1"/>
          </p:cNvSpPr>
          <p:nvPr>
            <p:ph idx="1"/>
          </p:nvPr>
        </p:nvSpPr>
        <p:spPr>
          <a:xfrm>
            <a:off x="744397" y="2463937"/>
            <a:ext cx="2835824" cy="2679564"/>
          </a:xfrm>
        </p:spPr>
        <p:txBody>
          <a:bodyPr>
            <a:normAutofit/>
          </a:body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complet digitalizata</a:t>
            </a:r>
            <a:r>
              <a:rPr kumimoji="0" lang="en-GB"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realizata in mod automat prin sistemul informatic </a:t>
            </a: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Carlito"/>
                <a:cs typeface="Carlito"/>
              </a:rPr>
              <a:t>MySMIS2021/SMIS2021+</a:t>
            </a:r>
            <a:r>
              <a:rPr kumimoji="0" lang="en-GB" sz="1100" b="0" i="0" u="none" strike="noStrike" kern="1200" cap="none" spc="0" normalizeH="0" baseline="0" noProof="0" dirty="0">
                <a:ln>
                  <a:noFill/>
                </a:ln>
                <a:solidFill>
                  <a:prstClr val="black"/>
                </a:solidFill>
                <a:effectLst/>
                <a:uLnTx/>
                <a:uFillTx/>
                <a:latin typeface="Trebuchet MS" panose="020B0603020202020204" pitchFamily="34" charset="0"/>
                <a:ea typeface="Carlito"/>
                <a:cs typeface="Times New Roman" panose="02020603050405020304" pitchFamily="18" charset="0"/>
              </a:rPr>
              <a:t>;</a:t>
            </a: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s</a:t>
            </a: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e </a:t>
            </a: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Carlito"/>
                <a:cs typeface="Carlito"/>
              </a:rPr>
              <a:t>va urmări, în principal, existența</a:t>
            </a:r>
            <a:r>
              <a:rPr kumimoji="0" lang="ro-RO"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declaratiei unice si a documentelor obligatoriu de anexat la cererea de finantare</a:t>
            </a:r>
            <a:r>
              <a:rPr kumimoji="0" lang="en-GB" sz="11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t>
            </a:r>
            <a:endParaRPr kumimoji="0" lang="en-US" sz="11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Arial" pitchFamily="34" charset="0"/>
            </a:endParaRPr>
          </a:p>
          <a:p>
            <a:endParaRPr lang="en-GB" dirty="0"/>
          </a:p>
        </p:txBody>
      </p:sp>
      <p:sp>
        <p:nvSpPr>
          <p:cNvPr id="4" name="Text Placeholder 3">
            <a:extLst>
              <a:ext uri="{FF2B5EF4-FFF2-40B4-BE49-F238E27FC236}">
                <a16:creationId xmlns:a16="http://schemas.microsoft.com/office/drawing/2014/main" id="{E6C0AA89-B01B-C519-BF2C-14F13A8CF0BB}"/>
              </a:ext>
            </a:extLst>
          </p:cNvPr>
          <p:cNvSpPr>
            <a:spLocks noGrp="1"/>
          </p:cNvSpPr>
          <p:nvPr>
            <p:ph type="body" sz="quarter" idx="12"/>
          </p:nvPr>
        </p:nvSpPr>
        <p:spPr>
          <a:xfrm>
            <a:off x="3580221" y="2463935"/>
            <a:ext cx="3875657" cy="3441565"/>
          </a:xfrm>
        </p:spPr>
        <p:txBody>
          <a:bodyPr>
            <a:normAutofit fontScale="32500" lnSpcReduction="20000"/>
          </a:bodyPr>
          <a:lstStyle/>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ro-RO"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partial digitalizata (minim 50% din criteriile sau subcriteriile utilizate)</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t>
            </a:r>
            <a:r>
              <a:rPr kumimoji="0" lang="ro-RO"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comisie</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de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evaluare</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pe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baza</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grilei</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anexata</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la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ghidul</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solicitantului</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si</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Grila</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de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analiză</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conformității</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proiectului</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 </a:t>
            </a:r>
            <a:r>
              <a:rPr kumimoji="0" lang="en-GB" sz="3400" b="0" i="0" u="none" strike="noStrike" kern="1200" cap="none" spc="0" normalizeH="0" baseline="0" noProof="0" dirty="0" err="1">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tehnic</a:t>
            </a:r>
            <a:r>
              <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pot fi solicitate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clarificari</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cu termen de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răspuns</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de maxim 5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zile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lucrătoare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cu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posibilitatea</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de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prelungire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p</a:t>
            </a:r>
            <a:r>
              <a:rPr kumimoji="0" lang="ro-RO"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ana </a:t>
            </a:r>
            <a:r>
              <a:rPr kumimoji="0" lang="ro-RO" sz="3400" b="0" i="0" u="none" strike="noStrike" kern="1200" cap="none" spc="0" normalizeH="0" baseline="0" noProof="0" dirty="0">
                <a:ln>
                  <a:noFill/>
                </a:ln>
                <a:solidFill>
                  <a:srgbClr val="FF0000"/>
                </a:solidFill>
                <a:effectLst/>
                <a:uLnTx/>
                <a:uFillTx/>
                <a:latin typeface="Trebuchet MS" panose="020B0603020202020204" pitchFamily="34" charset="0"/>
                <a:ea typeface="+mn-ea"/>
                <a:cs typeface="Times New Roman" panose="02020603050405020304" pitchFamily="18" charset="0"/>
              </a:rPr>
              <a:t>cel târziu în cea de-a 20-a zi de la data transmiterii primei solicitări de clarificări</a:t>
            </a:r>
            <a:endParaRPr kumimoji="0" lang="en-GB" sz="3400" b="0" i="0" u="none" strike="noStrike" kern="1200" cap="none" spc="0" normalizeH="0" baseline="0" noProof="0" dirty="0">
              <a:ln>
                <a:noFill/>
              </a:ln>
              <a:solidFill>
                <a:srgbClr val="FF0000"/>
              </a:solidFill>
              <a:effectLst/>
              <a:uLnTx/>
              <a:uFillTx/>
              <a:latin typeface="Trebuchet MS" panose="020B0603020202020204" pitchFamily="34" charset="0"/>
              <a:ea typeface="+mn-ea"/>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vizita</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la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locul</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de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implementare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proiectului</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a:t>
            </a:r>
          </a:p>
          <a:p>
            <a:pPr algn="just">
              <a:buFont typeface="Wingdings" panose="05000000000000000000" pitchFamily="2" charset="2"/>
              <a:buChar char="v"/>
              <a:defRPr/>
            </a:pP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punctajul</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minim: 60 de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puncte</a:t>
            </a:r>
            <a:endPar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formulare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contestație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în</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termen de 5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zile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lucrătoare</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solutionarea</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Times New Roman" panose="02020603050405020304" pitchFamily="18" charset="0"/>
              </a:rPr>
              <a:t>contestatiei</a:t>
            </a:r>
            <a:r>
              <a:rPr kumimoji="0" lang="en-US"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 - </a:t>
            </a:r>
            <a:r>
              <a:rPr kumimoji="0" lang="ro-RO"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rPr>
              <a:t>în termen de 15 zile lucrătoare </a:t>
            </a:r>
            <a:endParaRPr kumimoji="0" lang="en-GB" sz="3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imes New Roman" panose="02020603050405020304" pitchFamily="18" charset="0"/>
            </a:endParaRPr>
          </a:p>
          <a:p>
            <a:endParaRPr lang="en-GB" dirty="0"/>
          </a:p>
        </p:txBody>
      </p:sp>
      <p:sp>
        <p:nvSpPr>
          <p:cNvPr id="5" name="Text Placeholder 4">
            <a:extLst>
              <a:ext uri="{FF2B5EF4-FFF2-40B4-BE49-F238E27FC236}">
                <a16:creationId xmlns:a16="http://schemas.microsoft.com/office/drawing/2014/main" id="{20C83F0A-E2DC-929D-B079-A2698B6D1914}"/>
              </a:ext>
            </a:extLst>
          </p:cNvPr>
          <p:cNvSpPr>
            <a:spLocks noGrp="1"/>
          </p:cNvSpPr>
          <p:nvPr>
            <p:ph type="body" sz="quarter" idx="13"/>
          </p:nvPr>
        </p:nvSpPr>
        <p:spPr>
          <a:xfrm>
            <a:off x="7455878" y="2336799"/>
            <a:ext cx="4052950" cy="3568701"/>
          </a:xfrm>
        </p:spPr>
        <p:txBody>
          <a:bodyPr>
            <a:normAutofit fontScale="25000" lnSpcReduction="20000"/>
          </a:bodyPr>
          <a:lstStyle/>
          <a:p>
            <a:pPr algn="just">
              <a:buFont typeface="Wingdings" panose="05000000000000000000" pitchFamily="2" charset="2"/>
              <a:buChar char="v"/>
            </a:pPr>
            <a:r>
              <a:rPr lang="ro-RO" sz="4000" b="1" dirty="0">
                <a:solidFill>
                  <a:prstClr val="black"/>
                </a:solidFill>
                <a:latin typeface="Trebuchet MS" panose="020B0603020202020204" pitchFamily="34" charset="0"/>
                <a:cs typeface="Times New Roman" panose="02020603050405020304" pitchFamily="18" charset="0"/>
              </a:rPr>
              <a:t>se demareaza</a:t>
            </a:r>
            <a:r>
              <a:rPr lang="en-GB" sz="4000" b="1" dirty="0">
                <a:solidFill>
                  <a:prstClr val="black"/>
                </a:solidFill>
                <a:latin typeface="Trebuchet MS" panose="020B0603020202020204" pitchFamily="34" charset="0"/>
                <a:cs typeface="Times New Roman" panose="02020603050405020304" pitchFamily="18" charset="0"/>
              </a:rPr>
              <a:t> </a:t>
            </a:r>
            <a:r>
              <a:rPr lang="en-GB" sz="4000" b="1" dirty="0" err="1">
                <a:solidFill>
                  <a:prstClr val="black"/>
                </a:solidFill>
                <a:latin typeface="Trebuchet MS" panose="020B0603020202020204" pitchFamily="34" charset="0"/>
                <a:cs typeface="Times New Roman" panose="02020603050405020304" pitchFamily="18" charset="0"/>
              </a:rPr>
              <a:t>prin</a:t>
            </a:r>
            <a:r>
              <a:rPr lang="en-GB" sz="4000" b="1" dirty="0">
                <a:solidFill>
                  <a:prstClr val="black"/>
                </a:solidFill>
                <a:latin typeface="Trebuchet MS" panose="020B0603020202020204" pitchFamily="34" charset="0"/>
                <a:cs typeface="Times New Roman" panose="02020603050405020304" pitchFamily="18" charset="0"/>
              </a:rPr>
              <a:t> MySMIS2021/SMIS2021+</a:t>
            </a:r>
            <a:r>
              <a:rPr lang="ro-RO" sz="4000" b="1" dirty="0">
                <a:solidFill>
                  <a:prstClr val="black"/>
                </a:solidFill>
                <a:latin typeface="Trebuchet MS" panose="020B0603020202020204" pitchFamily="34" charset="0"/>
                <a:cs typeface="Times New Roman" panose="02020603050405020304" pitchFamily="18" charset="0"/>
              </a:rPr>
              <a:t> pentru proiectele care au obținut minimum 60 de puncte</a:t>
            </a:r>
            <a:r>
              <a:rPr lang="en-GB" sz="4000" b="1" dirty="0">
                <a:solidFill>
                  <a:prstClr val="black"/>
                </a:solidFill>
                <a:latin typeface="Trebuchet MS" panose="020B0603020202020204" pitchFamily="34" charset="0"/>
                <a:cs typeface="Times New Roman" panose="02020603050405020304" pitchFamily="18" charset="0"/>
              </a:rPr>
              <a:t>, </a:t>
            </a:r>
            <a:r>
              <a:rPr lang="ro-RO" sz="4000" b="1" dirty="0">
                <a:solidFill>
                  <a:prstClr val="black"/>
                </a:solidFill>
                <a:latin typeface="Trebuchet MS" panose="020B0603020202020204" pitchFamily="34" charset="0"/>
                <a:cs typeface="Times New Roman" panose="02020603050405020304" pitchFamily="18" charset="0"/>
              </a:rPr>
              <a:t>tinand cont de </a:t>
            </a:r>
            <a:r>
              <a:rPr lang="en-GB" sz="4000" b="1" dirty="0" err="1">
                <a:solidFill>
                  <a:prstClr val="black"/>
                </a:solidFill>
                <a:latin typeface="Trebuchet MS" panose="020B0603020202020204" pitchFamily="34" charset="0"/>
                <a:cs typeface="Times New Roman" panose="02020603050405020304" pitchFamily="18" charset="0"/>
              </a:rPr>
              <a:t>lista</a:t>
            </a:r>
            <a:r>
              <a:rPr lang="en-GB" sz="4000" b="1" dirty="0">
                <a:solidFill>
                  <a:prstClr val="black"/>
                </a:solidFill>
                <a:latin typeface="Trebuchet MS" panose="020B0603020202020204" pitchFamily="34" charset="0"/>
                <a:cs typeface="Times New Roman" panose="02020603050405020304" pitchFamily="18" charset="0"/>
              </a:rPr>
              <a:t> </a:t>
            </a:r>
            <a:r>
              <a:rPr lang="en-GB" sz="4000" b="1" dirty="0" err="1">
                <a:solidFill>
                  <a:prstClr val="black"/>
                </a:solidFill>
                <a:latin typeface="Trebuchet MS" panose="020B0603020202020204" pitchFamily="34" charset="0"/>
                <a:cs typeface="Times New Roman" panose="02020603050405020304" pitchFamily="18" charset="0"/>
              </a:rPr>
              <a:t>proiectelor</a:t>
            </a:r>
            <a:r>
              <a:rPr lang="en-GB" sz="4000" b="1" dirty="0">
                <a:solidFill>
                  <a:prstClr val="black"/>
                </a:solidFill>
                <a:latin typeface="Trebuchet MS" panose="020B0603020202020204" pitchFamily="34" charset="0"/>
                <a:cs typeface="Times New Roman" panose="02020603050405020304" pitchFamily="18" charset="0"/>
              </a:rPr>
              <a:t> </a:t>
            </a:r>
            <a:r>
              <a:rPr lang="ro-RO" sz="4000" b="1" dirty="0">
                <a:solidFill>
                  <a:prstClr val="black"/>
                </a:solidFill>
                <a:latin typeface="Trebuchet MS" panose="020B0603020202020204" pitchFamily="34" charset="0"/>
                <a:cs typeface="Times New Roman" panose="02020603050405020304" pitchFamily="18" charset="0"/>
              </a:rPr>
              <a:t>prioritizate </a:t>
            </a:r>
            <a:r>
              <a:rPr lang="en-GB" sz="4000" b="1" dirty="0">
                <a:solidFill>
                  <a:prstClr val="black"/>
                </a:solidFill>
                <a:latin typeface="Trebuchet MS" panose="020B0603020202020204" pitchFamily="34" charset="0"/>
                <a:cs typeface="Times New Roman" panose="02020603050405020304" pitchFamily="18" charset="0"/>
              </a:rPr>
              <a:t>a </a:t>
            </a:r>
            <a:r>
              <a:rPr lang="en-GB" sz="4000" b="1" dirty="0" err="1">
                <a:solidFill>
                  <a:prstClr val="black"/>
                </a:solidFill>
                <a:latin typeface="Trebuchet MS" panose="020B0603020202020204" pitchFamily="34" charset="0"/>
                <a:cs typeface="Times New Roman" panose="02020603050405020304" pitchFamily="18" charset="0"/>
              </a:rPr>
              <a:t>solicitantului</a:t>
            </a:r>
            <a:r>
              <a:rPr lang="ro-RO" sz="4000" b="1" dirty="0">
                <a:solidFill>
                  <a:prstClr val="black"/>
                </a:solidFill>
                <a:latin typeface="Trebuchet MS" panose="020B0603020202020204" pitchFamily="34" charset="0"/>
                <a:cs typeface="Times New Roman" panose="02020603050405020304" pitchFamily="18" charset="0"/>
              </a:rPr>
              <a:t>, cu incadrarea in alocarea bugetara </a:t>
            </a:r>
            <a:r>
              <a:rPr lang="en-GB" sz="4000" b="1" dirty="0" err="1">
                <a:solidFill>
                  <a:prstClr val="black"/>
                </a:solidFill>
                <a:latin typeface="Trebuchet MS" panose="020B0603020202020204" pitchFamily="34" charset="0"/>
                <a:cs typeface="Times New Roman" panose="02020603050405020304" pitchFamily="18" charset="0"/>
              </a:rPr>
              <a:t>aferenta</a:t>
            </a:r>
            <a:r>
              <a:rPr lang="en-GB" sz="4000" b="1" dirty="0">
                <a:solidFill>
                  <a:prstClr val="black"/>
                </a:solidFill>
                <a:latin typeface="Trebuchet MS" panose="020B0603020202020204" pitchFamily="34" charset="0"/>
                <a:cs typeface="Times New Roman" panose="02020603050405020304" pitchFamily="18" charset="0"/>
              </a:rPr>
              <a:t>;</a:t>
            </a:r>
          </a:p>
          <a:p>
            <a:pPr algn="just">
              <a:buFont typeface="Wingdings" panose="05000000000000000000" pitchFamily="2" charset="2"/>
              <a:buChar char="v"/>
            </a:pPr>
            <a:r>
              <a:rPr lang="ro-RO" sz="4000" b="1" dirty="0">
                <a:solidFill>
                  <a:prstClr val="black"/>
                </a:solidFill>
                <a:latin typeface="Trebuchet MS" panose="020B0603020202020204" pitchFamily="34" charset="0"/>
                <a:cs typeface="Times New Roman" panose="02020603050405020304" pitchFamily="18" charset="0"/>
              </a:rPr>
              <a:t>sub sancțiunea respingerii</a:t>
            </a:r>
            <a:r>
              <a:rPr lang="en-GB" sz="4000" b="1" dirty="0">
                <a:solidFill>
                  <a:prstClr val="black"/>
                </a:solidFill>
                <a:latin typeface="Trebuchet MS" panose="020B0603020202020204" pitchFamily="34" charset="0"/>
                <a:cs typeface="Times New Roman" panose="02020603050405020304" pitchFamily="18" charset="0"/>
              </a:rPr>
              <a:t>, </a:t>
            </a:r>
            <a:r>
              <a:rPr lang="en-GB" sz="4000" b="1" dirty="0" err="1">
                <a:solidFill>
                  <a:srgbClr val="FF0000"/>
                </a:solidFill>
                <a:latin typeface="Trebuchet MS" panose="020B0603020202020204" pitchFamily="34" charset="0"/>
                <a:cs typeface="Times New Roman" panose="02020603050405020304" pitchFamily="18" charset="0"/>
              </a:rPr>
              <a:t>solicitantul</a:t>
            </a:r>
            <a:r>
              <a:rPr lang="en-GB" sz="4000" b="1" dirty="0">
                <a:solidFill>
                  <a:srgbClr val="FF0000"/>
                </a:solidFill>
                <a:latin typeface="Trebuchet MS" panose="020B0603020202020204" pitchFamily="34" charset="0"/>
                <a:cs typeface="Times New Roman" panose="02020603050405020304" pitchFamily="18" charset="0"/>
              </a:rPr>
              <a:t> </a:t>
            </a:r>
            <a:r>
              <a:rPr lang="en-GB" sz="4000" b="1" dirty="0" err="1">
                <a:solidFill>
                  <a:srgbClr val="FF0000"/>
                </a:solidFill>
                <a:latin typeface="Trebuchet MS" panose="020B0603020202020204" pitchFamily="34" charset="0"/>
                <a:cs typeface="Times New Roman" panose="02020603050405020304" pitchFamily="18" charset="0"/>
              </a:rPr>
              <a:t>trebuie</a:t>
            </a:r>
            <a:r>
              <a:rPr lang="en-GB" sz="4000" b="1" dirty="0">
                <a:solidFill>
                  <a:srgbClr val="FF0000"/>
                </a:solidFill>
                <a:latin typeface="Trebuchet MS" panose="020B0603020202020204" pitchFamily="34" charset="0"/>
                <a:cs typeface="Times New Roman" panose="02020603050405020304" pitchFamily="18" charset="0"/>
              </a:rPr>
              <a:t> </a:t>
            </a:r>
            <a:r>
              <a:rPr lang="ro-RO" sz="4000" b="1" dirty="0">
                <a:solidFill>
                  <a:srgbClr val="FF0000"/>
                </a:solidFill>
                <a:latin typeface="Trebuchet MS" panose="020B0603020202020204" pitchFamily="34" charset="0"/>
                <a:cs typeface="Times New Roman" panose="02020603050405020304" pitchFamily="18" charset="0"/>
              </a:rPr>
              <a:t>să prezinte documentele </a:t>
            </a:r>
            <a:r>
              <a:rPr lang="en-GB" sz="4000" b="1" dirty="0" err="1">
                <a:solidFill>
                  <a:srgbClr val="FF0000"/>
                </a:solidFill>
                <a:latin typeface="Trebuchet MS" panose="020B0603020202020204" pitchFamily="34" charset="0"/>
                <a:cs typeface="Times New Roman" panose="02020603050405020304" pitchFamily="18" charset="0"/>
              </a:rPr>
              <a:t>obligatorii</a:t>
            </a:r>
            <a:r>
              <a:rPr lang="en-GB" sz="4000" b="1" dirty="0">
                <a:solidFill>
                  <a:srgbClr val="FF0000"/>
                </a:solidFill>
                <a:latin typeface="Trebuchet MS" panose="020B0603020202020204" pitchFamily="34" charset="0"/>
                <a:cs typeface="Times New Roman" panose="02020603050405020304" pitchFamily="18" charset="0"/>
              </a:rPr>
              <a:t> </a:t>
            </a:r>
            <a:r>
              <a:rPr lang="ro-RO" sz="4000" b="1" dirty="0">
                <a:solidFill>
                  <a:srgbClr val="FF0000"/>
                </a:solidFill>
                <a:latin typeface="Trebuchet MS" panose="020B0603020202020204" pitchFamily="34" charset="0"/>
                <a:cs typeface="Times New Roman" panose="02020603050405020304" pitchFamily="18" charset="0"/>
              </a:rPr>
              <a:t>prin care </a:t>
            </a:r>
            <a:r>
              <a:rPr lang="en-GB" sz="4000" b="1" dirty="0" err="1">
                <a:solidFill>
                  <a:srgbClr val="FF0000"/>
                </a:solidFill>
                <a:latin typeface="Trebuchet MS" panose="020B0603020202020204" pitchFamily="34" charset="0"/>
                <a:cs typeface="Times New Roman" panose="02020603050405020304" pitchFamily="18" charset="0"/>
              </a:rPr>
              <a:t>sa</a:t>
            </a:r>
            <a:r>
              <a:rPr lang="en-GB" sz="4000" b="1" dirty="0">
                <a:solidFill>
                  <a:srgbClr val="FF0000"/>
                </a:solidFill>
                <a:latin typeface="Trebuchet MS" panose="020B0603020202020204" pitchFamily="34" charset="0"/>
                <a:cs typeface="Times New Roman" panose="02020603050405020304" pitchFamily="18" charset="0"/>
              </a:rPr>
              <a:t> </a:t>
            </a:r>
            <a:r>
              <a:rPr lang="ro-RO" sz="4000" b="1" dirty="0">
                <a:solidFill>
                  <a:srgbClr val="FF0000"/>
                </a:solidFill>
                <a:latin typeface="Trebuchet MS" panose="020B0603020202020204" pitchFamily="34" charset="0"/>
                <a:cs typeface="Times New Roman" panose="02020603050405020304" pitchFamily="18" charset="0"/>
              </a:rPr>
              <a:t>fac</a:t>
            </a:r>
            <a:r>
              <a:rPr lang="en-GB" sz="4000" b="1" dirty="0">
                <a:solidFill>
                  <a:srgbClr val="FF0000"/>
                </a:solidFill>
                <a:latin typeface="Trebuchet MS" panose="020B0603020202020204" pitchFamily="34" charset="0"/>
                <a:cs typeface="Times New Roman" panose="02020603050405020304" pitchFamily="18" charset="0"/>
              </a:rPr>
              <a:t>a</a:t>
            </a:r>
            <a:r>
              <a:rPr lang="ro-RO" sz="4000" b="1" dirty="0">
                <a:solidFill>
                  <a:srgbClr val="FF0000"/>
                </a:solidFill>
                <a:latin typeface="Trebuchet MS" panose="020B0603020202020204" pitchFamily="34" charset="0"/>
                <a:cs typeface="Times New Roman" panose="02020603050405020304" pitchFamily="18" charset="0"/>
              </a:rPr>
              <a:t> dovada îndeplinirii tuturor condițiilor de eligibilitate</a:t>
            </a:r>
            <a:r>
              <a:rPr lang="en-GB" sz="4000" b="1" dirty="0">
                <a:solidFill>
                  <a:srgbClr val="FF0000"/>
                </a:solidFill>
                <a:latin typeface="Trebuchet MS" panose="020B0603020202020204" pitchFamily="34" charset="0"/>
                <a:cs typeface="Times New Roman" panose="02020603050405020304" pitchFamily="18" charset="0"/>
              </a:rPr>
              <a:t> </a:t>
            </a:r>
            <a:r>
              <a:rPr lang="ro-RO" sz="4000" b="1" dirty="0">
                <a:solidFill>
                  <a:prstClr val="black"/>
                </a:solidFill>
                <a:latin typeface="Trebuchet MS" panose="020B0603020202020204" pitchFamily="34" charset="0"/>
                <a:cs typeface="Times New Roman" panose="02020603050405020304" pitchFamily="18" charset="0"/>
              </a:rPr>
              <a:t>in termen de maxim 15 de zile calendaristice. </a:t>
            </a:r>
            <a:endParaRPr lang="en-GB" sz="4000" b="1" dirty="0">
              <a:solidFill>
                <a:prstClr val="black"/>
              </a:solidFill>
              <a:latin typeface="Trebuchet MS" panose="020B0603020202020204" pitchFamily="34" charset="0"/>
              <a:cs typeface="Times New Roman" panose="02020603050405020304" pitchFamily="18" charset="0"/>
            </a:endParaRPr>
          </a:p>
          <a:p>
            <a:pPr algn="just">
              <a:buFont typeface="Wingdings" panose="05000000000000000000" pitchFamily="2" charset="2"/>
              <a:buChar char="v"/>
            </a:pPr>
            <a:r>
              <a:rPr lang="en-US" sz="4000" b="1" dirty="0">
                <a:solidFill>
                  <a:prstClr val="black"/>
                </a:solidFill>
                <a:latin typeface="Trebuchet MS" panose="020B0603020202020204" pitchFamily="34" charset="0"/>
                <a:cs typeface="Times New Roman" panose="02020603050405020304" pitchFamily="18" charset="0"/>
              </a:rPr>
              <a:t>pot fi solicitate </a:t>
            </a:r>
            <a:r>
              <a:rPr lang="en-US" sz="4000" b="1" dirty="0" err="1">
                <a:solidFill>
                  <a:prstClr val="black"/>
                </a:solidFill>
                <a:latin typeface="Trebuchet MS" panose="020B0603020202020204" pitchFamily="34" charset="0"/>
                <a:cs typeface="Times New Roman" panose="02020603050405020304" pitchFamily="18" charset="0"/>
              </a:rPr>
              <a:t>clarificari</a:t>
            </a:r>
            <a:r>
              <a:rPr lang="ro-RO" sz="4000" b="1" dirty="0">
                <a:solidFill>
                  <a:prstClr val="black"/>
                </a:solidFill>
                <a:latin typeface="Trebuchet MS" panose="020B0603020202020204" pitchFamily="34" charset="0"/>
                <a:cs typeface="Times New Roman" panose="02020603050405020304" pitchFamily="18" charset="0"/>
              </a:rPr>
              <a:t> </a:t>
            </a:r>
            <a:r>
              <a:rPr lang="en-GB" sz="4000" b="1" dirty="0">
                <a:solidFill>
                  <a:prstClr val="black"/>
                </a:solidFill>
                <a:latin typeface="Trebuchet MS" panose="020B0603020202020204" pitchFamily="34" charset="0"/>
                <a:cs typeface="Times New Roman" panose="02020603050405020304" pitchFamily="18" charset="0"/>
              </a:rPr>
              <a:t>cu </a:t>
            </a:r>
            <a:r>
              <a:rPr lang="ro-RO" sz="4000" b="1" dirty="0">
                <a:solidFill>
                  <a:prstClr val="black"/>
                </a:solidFill>
                <a:latin typeface="Trebuchet MS" panose="020B0603020202020204" pitchFamily="34" charset="0"/>
                <a:cs typeface="Times New Roman" panose="02020603050405020304" pitchFamily="18" charset="0"/>
              </a:rPr>
              <a:t>termen de </a:t>
            </a:r>
            <a:r>
              <a:rPr lang="en-GB" sz="4000" b="1" dirty="0" err="1">
                <a:solidFill>
                  <a:prstClr val="black"/>
                </a:solidFill>
                <a:latin typeface="Trebuchet MS" panose="020B0603020202020204" pitchFamily="34" charset="0"/>
                <a:cs typeface="Times New Roman" panose="02020603050405020304" pitchFamily="18" charset="0"/>
              </a:rPr>
              <a:t>raspuns</a:t>
            </a:r>
            <a:r>
              <a:rPr lang="en-GB" sz="4000" b="1" dirty="0">
                <a:solidFill>
                  <a:prstClr val="black"/>
                </a:solidFill>
                <a:latin typeface="Trebuchet MS" panose="020B0603020202020204" pitchFamily="34" charset="0"/>
                <a:cs typeface="Times New Roman" panose="02020603050405020304" pitchFamily="18" charset="0"/>
              </a:rPr>
              <a:t> in </a:t>
            </a:r>
            <a:r>
              <a:rPr lang="ro-RO" sz="4000" b="1" dirty="0">
                <a:solidFill>
                  <a:prstClr val="black"/>
                </a:solidFill>
                <a:latin typeface="Trebuchet MS" panose="020B0603020202020204" pitchFamily="34" charset="0"/>
                <a:cs typeface="Times New Roman" panose="02020603050405020304" pitchFamily="18" charset="0"/>
              </a:rPr>
              <a:t>15 zile calendaristice</a:t>
            </a:r>
            <a:r>
              <a:rPr lang="en-US" sz="4000" b="1" dirty="0">
                <a:solidFill>
                  <a:prstClr val="black"/>
                </a:solidFill>
                <a:latin typeface="Trebuchet MS" panose="020B0603020202020204" pitchFamily="34" charset="0"/>
                <a:cs typeface="Times New Roman" panose="02020603050405020304" pitchFamily="18" charset="0"/>
              </a:rPr>
              <a:t> </a:t>
            </a:r>
          </a:p>
          <a:p>
            <a:pPr algn="just">
              <a:buFont typeface="Wingdings" panose="05000000000000000000" pitchFamily="2" charset="2"/>
              <a:buChar char="v"/>
            </a:pPr>
            <a:r>
              <a:rPr lang="ro-RO" sz="4000" b="1" dirty="0">
                <a:solidFill>
                  <a:prstClr val="black"/>
                </a:solidFill>
                <a:latin typeface="Trebuchet MS" panose="020B0603020202020204" pitchFamily="34" charset="0"/>
                <a:cs typeface="Times New Roman" panose="02020603050405020304" pitchFamily="18" charset="0"/>
              </a:rPr>
              <a:t>decizia de aprobare a finanțării</a:t>
            </a:r>
            <a:r>
              <a:rPr lang="en-GB" sz="4000" b="1" dirty="0">
                <a:solidFill>
                  <a:prstClr val="black"/>
                </a:solidFill>
                <a:latin typeface="Trebuchet MS" panose="020B0603020202020204" pitchFamily="34" charset="0"/>
                <a:cs typeface="Times New Roman" panose="02020603050405020304" pitchFamily="18" charset="0"/>
              </a:rPr>
              <a:t>/</a:t>
            </a:r>
            <a:r>
              <a:rPr lang="ro-RO" sz="4000" b="1" dirty="0">
                <a:solidFill>
                  <a:prstClr val="black"/>
                </a:solidFill>
                <a:latin typeface="Trebuchet MS" panose="020B0603020202020204" pitchFamily="34" charset="0"/>
                <a:cs typeface="Times New Roman" panose="02020603050405020304" pitchFamily="18" charset="0"/>
              </a:rPr>
              <a:t>decizia de respingere a finanțării</a:t>
            </a:r>
            <a:r>
              <a:rPr lang="en-GB" sz="4000" b="1" dirty="0">
                <a:solidFill>
                  <a:prstClr val="black"/>
                </a:solidFill>
                <a:latin typeface="Trebuchet MS" panose="020B0603020202020204" pitchFamily="34" charset="0"/>
                <a:cs typeface="Times New Roman" panose="02020603050405020304" pitchFamily="18" charset="0"/>
              </a:rPr>
              <a:t>;</a:t>
            </a:r>
          </a:p>
          <a:p>
            <a:pPr algn="just">
              <a:buFont typeface="Wingdings" panose="05000000000000000000" pitchFamily="2" charset="2"/>
              <a:buChar char="v"/>
            </a:pPr>
            <a:r>
              <a:rPr lang="pt-BR" sz="4000" b="1" dirty="0">
                <a:solidFill>
                  <a:prstClr val="black"/>
                </a:solidFill>
                <a:latin typeface="Trebuchet MS" panose="020B0603020202020204" pitchFamily="34" charset="0"/>
                <a:cs typeface="Times New Roman" panose="02020603050405020304" pitchFamily="18" charset="0"/>
              </a:rPr>
              <a:t>În cazul apelurilor de proiecte cu depunere continuă fără termen limită de depunere, durata totală de la depunerea cererii de finanțare până la semnarea contractului de finanțare sau emiterea deciziei de finanțare nu poate depăși </a:t>
            </a:r>
            <a:r>
              <a:rPr lang="pt-BR" sz="4000" b="1" dirty="0">
                <a:solidFill>
                  <a:srgbClr val="FF0000"/>
                </a:solidFill>
                <a:latin typeface="Trebuchet MS" panose="020B0603020202020204" pitchFamily="34" charset="0"/>
                <a:cs typeface="Times New Roman" panose="02020603050405020304" pitchFamily="18" charset="0"/>
              </a:rPr>
              <a:t>150 zile de la depunerea cererii de finanțare</a:t>
            </a:r>
            <a:r>
              <a:rPr lang="pt-BR" sz="4000" b="1" dirty="0">
                <a:solidFill>
                  <a:prstClr val="black"/>
                </a:solidFill>
                <a:latin typeface="Trebuchet MS" panose="020B0603020202020204" pitchFamily="34" charset="0"/>
                <a:cs typeface="Times New Roman" panose="02020603050405020304" pitchFamily="18" charset="0"/>
              </a:rPr>
              <a:t>.</a:t>
            </a:r>
          </a:p>
          <a:p>
            <a:pPr algn="just">
              <a:buFont typeface="Wingdings" panose="05000000000000000000" pitchFamily="2" charset="2"/>
              <a:buChar char="v"/>
            </a:pPr>
            <a:r>
              <a:rPr lang="en-US" sz="4000" b="1" dirty="0" err="1">
                <a:solidFill>
                  <a:prstClr val="black"/>
                </a:solidFill>
                <a:latin typeface="Trebuchet MS" panose="020B0603020202020204" pitchFamily="34" charset="0"/>
                <a:cs typeface="Times New Roman" panose="02020603050405020304" pitchFamily="18" charset="0"/>
              </a:rPr>
              <a:t>Suspendare</a:t>
            </a:r>
            <a:r>
              <a:rPr lang="en-US" sz="4000" b="1" dirty="0">
                <a:solidFill>
                  <a:prstClr val="black"/>
                </a:solidFill>
                <a:latin typeface="Trebuchet MS" panose="020B0603020202020204" pitchFamily="34" charset="0"/>
                <a:cs typeface="Times New Roman" panose="02020603050405020304" pitchFamily="18" charset="0"/>
              </a:rPr>
              <a:t> pe o </a:t>
            </a:r>
            <a:r>
              <a:rPr lang="en-US" sz="4000" b="1" dirty="0" err="1">
                <a:solidFill>
                  <a:prstClr val="black"/>
                </a:solidFill>
                <a:latin typeface="Trebuchet MS" panose="020B0603020202020204" pitchFamily="34" charset="0"/>
                <a:cs typeface="Times New Roman" panose="02020603050405020304" pitchFamily="18" charset="0"/>
              </a:rPr>
              <a:t>perioada</a:t>
            </a:r>
            <a:r>
              <a:rPr lang="en-US" sz="4000" b="1" dirty="0">
                <a:solidFill>
                  <a:prstClr val="black"/>
                </a:solidFill>
                <a:latin typeface="Trebuchet MS" panose="020B0603020202020204" pitchFamily="34" charset="0"/>
                <a:cs typeface="Times New Roman" panose="02020603050405020304" pitchFamily="18" charset="0"/>
              </a:rPr>
              <a:t> de maxim 45 de </a:t>
            </a:r>
            <a:r>
              <a:rPr lang="en-US" sz="4000" b="1" dirty="0" err="1">
                <a:solidFill>
                  <a:prstClr val="black"/>
                </a:solidFill>
                <a:latin typeface="Trebuchet MS" panose="020B0603020202020204" pitchFamily="34" charset="0"/>
                <a:cs typeface="Times New Roman" panose="02020603050405020304" pitchFamily="18" charset="0"/>
              </a:rPr>
              <a:t>zile</a:t>
            </a:r>
            <a:r>
              <a:rPr lang="en-US" sz="4000" b="1" dirty="0">
                <a:solidFill>
                  <a:prstClr val="black"/>
                </a:solidFill>
                <a:latin typeface="Trebuchet MS" panose="020B0603020202020204" pitchFamily="34" charset="0"/>
                <a:cs typeface="Times New Roman" panose="02020603050405020304" pitchFamily="18" charset="0"/>
              </a:rPr>
              <a:t> </a:t>
            </a:r>
            <a:r>
              <a:rPr lang="en-US" sz="4000" b="1" dirty="0" err="1">
                <a:solidFill>
                  <a:prstClr val="black"/>
                </a:solidFill>
                <a:latin typeface="Trebuchet MS" panose="020B0603020202020204" pitchFamily="34" charset="0"/>
                <a:cs typeface="Times New Roman" panose="02020603050405020304" pitchFamily="18" charset="0"/>
              </a:rPr>
              <a:t>calendaristice</a:t>
            </a:r>
            <a:r>
              <a:rPr lang="en-US" sz="4000" b="1" dirty="0">
                <a:solidFill>
                  <a:prstClr val="black"/>
                </a:solidFill>
                <a:latin typeface="Trebuchet MS" panose="020B0603020202020204" pitchFamily="34" charset="0"/>
                <a:cs typeface="Times New Roman" panose="02020603050405020304" pitchFamily="18" charset="0"/>
              </a:rPr>
              <a:t>.</a:t>
            </a:r>
          </a:p>
          <a:p>
            <a:pPr algn="just">
              <a:buFont typeface="Wingdings" panose="05000000000000000000" pitchFamily="2" charset="2"/>
              <a:buChar char="v"/>
            </a:pPr>
            <a:r>
              <a:rPr lang="en-US" sz="4000" b="1" dirty="0" err="1">
                <a:solidFill>
                  <a:prstClr val="black"/>
                </a:solidFill>
                <a:latin typeface="Trebuchet MS" panose="020B0603020202020204" pitchFamily="34" charset="0"/>
                <a:cs typeface="Times New Roman" panose="02020603050405020304" pitchFamily="18" charset="0"/>
              </a:rPr>
              <a:t>formulare</a:t>
            </a:r>
            <a:r>
              <a:rPr lang="en-US" sz="4000" b="1" dirty="0">
                <a:solidFill>
                  <a:prstClr val="black"/>
                </a:solidFill>
                <a:latin typeface="Trebuchet MS" panose="020B0603020202020204" pitchFamily="34" charset="0"/>
                <a:cs typeface="Times New Roman" panose="02020603050405020304" pitchFamily="18" charset="0"/>
              </a:rPr>
              <a:t> </a:t>
            </a:r>
            <a:r>
              <a:rPr lang="en-US" sz="4000" b="1" dirty="0" err="1">
                <a:solidFill>
                  <a:prstClr val="black"/>
                </a:solidFill>
                <a:latin typeface="Trebuchet MS" panose="020B0603020202020204" pitchFamily="34" charset="0"/>
                <a:cs typeface="Times New Roman" panose="02020603050405020304" pitchFamily="18" charset="0"/>
              </a:rPr>
              <a:t>contestație</a:t>
            </a:r>
            <a:r>
              <a:rPr lang="en-US" sz="4000" b="1" dirty="0">
                <a:solidFill>
                  <a:prstClr val="black"/>
                </a:solidFill>
                <a:latin typeface="Trebuchet MS" panose="020B0603020202020204" pitchFamily="34" charset="0"/>
                <a:cs typeface="Times New Roman" panose="02020603050405020304" pitchFamily="18" charset="0"/>
              </a:rPr>
              <a:t> - </a:t>
            </a:r>
            <a:r>
              <a:rPr lang="en-US" sz="4000" b="1" dirty="0" err="1">
                <a:solidFill>
                  <a:prstClr val="black"/>
                </a:solidFill>
                <a:latin typeface="Trebuchet MS" panose="020B0603020202020204" pitchFamily="34" charset="0"/>
                <a:cs typeface="Times New Roman" panose="02020603050405020304" pitchFamily="18" charset="0"/>
              </a:rPr>
              <a:t>în</a:t>
            </a:r>
            <a:r>
              <a:rPr lang="en-US" sz="4000" b="1" dirty="0">
                <a:solidFill>
                  <a:prstClr val="black"/>
                </a:solidFill>
                <a:latin typeface="Trebuchet MS" panose="020B0603020202020204" pitchFamily="34" charset="0"/>
                <a:cs typeface="Times New Roman" panose="02020603050405020304" pitchFamily="18" charset="0"/>
              </a:rPr>
              <a:t> termen de 5 </a:t>
            </a:r>
            <a:r>
              <a:rPr lang="en-US" sz="4000" b="1" dirty="0" err="1">
                <a:solidFill>
                  <a:prstClr val="black"/>
                </a:solidFill>
                <a:latin typeface="Trebuchet MS" panose="020B0603020202020204" pitchFamily="34" charset="0"/>
                <a:cs typeface="Times New Roman" panose="02020603050405020304" pitchFamily="18" charset="0"/>
              </a:rPr>
              <a:t>zile</a:t>
            </a:r>
            <a:r>
              <a:rPr lang="en-US" sz="4000" b="1" dirty="0">
                <a:solidFill>
                  <a:prstClr val="black"/>
                </a:solidFill>
                <a:latin typeface="Trebuchet MS" panose="020B0603020202020204" pitchFamily="34" charset="0"/>
                <a:cs typeface="Times New Roman" panose="02020603050405020304" pitchFamily="18" charset="0"/>
              </a:rPr>
              <a:t> </a:t>
            </a:r>
            <a:r>
              <a:rPr lang="en-US" sz="4000" b="1" dirty="0" err="1">
                <a:solidFill>
                  <a:prstClr val="black"/>
                </a:solidFill>
                <a:latin typeface="Trebuchet MS" panose="020B0603020202020204" pitchFamily="34" charset="0"/>
                <a:cs typeface="Times New Roman" panose="02020603050405020304" pitchFamily="18" charset="0"/>
              </a:rPr>
              <a:t>lucrătoare</a:t>
            </a:r>
            <a:r>
              <a:rPr lang="en-US" sz="4000" b="1" dirty="0">
                <a:solidFill>
                  <a:prstClr val="black"/>
                </a:solidFill>
                <a:latin typeface="Trebuchet MS" panose="020B0603020202020204" pitchFamily="34" charset="0"/>
                <a:cs typeface="Times New Roman" panose="02020603050405020304" pitchFamily="18" charset="0"/>
              </a:rPr>
              <a:t>; </a:t>
            </a:r>
            <a:r>
              <a:rPr lang="en-US" sz="4000" b="1" dirty="0" err="1">
                <a:solidFill>
                  <a:prstClr val="black"/>
                </a:solidFill>
                <a:latin typeface="Trebuchet MS" panose="020B0603020202020204" pitchFamily="34" charset="0"/>
                <a:cs typeface="Times New Roman" panose="02020603050405020304" pitchFamily="18" charset="0"/>
              </a:rPr>
              <a:t>solutionarea</a:t>
            </a:r>
            <a:r>
              <a:rPr lang="en-US" sz="4000" b="1" dirty="0">
                <a:solidFill>
                  <a:prstClr val="black"/>
                </a:solidFill>
                <a:latin typeface="Trebuchet MS" panose="020B0603020202020204" pitchFamily="34" charset="0"/>
                <a:cs typeface="Times New Roman" panose="02020603050405020304" pitchFamily="18" charset="0"/>
              </a:rPr>
              <a:t> </a:t>
            </a:r>
            <a:r>
              <a:rPr lang="en-US" sz="4000" b="1" dirty="0" err="1">
                <a:solidFill>
                  <a:prstClr val="black"/>
                </a:solidFill>
                <a:latin typeface="Trebuchet MS" panose="020B0603020202020204" pitchFamily="34" charset="0"/>
                <a:cs typeface="Times New Roman" panose="02020603050405020304" pitchFamily="18" charset="0"/>
              </a:rPr>
              <a:t>contestatiei</a:t>
            </a:r>
            <a:r>
              <a:rPr lang="en-US" sz="4000" b="1" dirty="0">
                <a:solidFill>
                  <a:prstClr val="black"/>
                </a:solidFill>
                <a:latin typeface="Trebuchet MS" panose="020B0603020202020204" pitchFamily="34" charset="0"/>
                <a:cs typeface="Times New Roman" panose="02020603050405020304" pitchFamily="18" charset="0"/>
              </a:rPr>
              <a:t> - </a:t>
            </a:r>
            <a:r>
              <a:rPr lang="ro-RO" sz="4000" b="1" dirty="0">
                <a:solidFill>
                  <a:prstClr val="black"/>
                </a:solidFill>
                <a:latin typeface="Trebuchet MS" panose="020B0603020202020204" pitchFamily="34" charset="0"/>
                <a:cs typeface="Times New Roman" panose="02020603050405020304" pitchFamily="18" charset="0"/>
              </a:rPr>
              <a:t>în termen de 1</a:t>
            </a:r>
            <a:r>
              <a:rPr lang="en-GB" sz="4000" b="1" dirty="0">
                <a:solidFill>
                  <a:prstClr val="black"/>
                </a:solidFill>
                <a:latin typeface="Trebuchet MS" panose="020B0603020202020204" pitchFamily="34" charset="0"/>
                <a:cs typeface="Times New Roman" panose="02020603050405020304" pitchFamily="18" charset="0"/>
              </a:rPr>
              <a:t>0</a:t>
            </a:r>
            <a:r>
              <a:rPr lang="ro-RO" sz="4000" b="1" dirty="0">
                <a:solidFill>
                  <a:prstClr val="black"/>
                </a:solidFill>
                <a:latin typeface="Trebuchet MS" panose="020B0603020202020204" pitchFamily="34" charset="0"/>
                <a:cs typeface="Times New Roman" panose="02020603050405020304" pitchFamily="18" charset="0"/>
              </a:rPr>
              <a:t> zile lucrătoare</a:t>
            </a:r>
            <a:endParaRPr lang="en-GB" sz="4000" b="1" dirty="0">
              <a:solidFill>
                <a:prstClr val="black"/>
              </a:solidFill>
              <a:latin typeface="Trebuchet MS" panose="020B0603020202020204" pitchFamily="34" charset="0"/>
              <a:cs typeface="Times New Roman" panose="02020603050405020304" pitchFamily="18" charset="0"/>
            </a:endParaRPr>
          </a:p>
          <a:p>
            <a:endParaRPr lang="en-GB" dirty="0"/>
          </a:p>
        </p:txBody>
      </p:sp>
      <p:sp>
        <p:nvSpPr>
          <p:cNvPr id="7" name="Text Placeholder 6">
            <a:extLst>
              <a:ext uri="{FF2B5EF4-FFF2-40B4-BE49-F238E27FC236}">
                <a16:creationId xmlns:a16="http://schemas.microsoft.com/office/drawing/2014/main" id="{998AE130-6C3A-48B0-4928-92AD8E863BDC}"/>
              </a:ext>
            </a:extLst>
          </p:cNvPr>
          <p:cNvSpPr>
            <a:spLocks noGrp="1"/>
          </p:cNvSpPr>
          <p:nvPr>
            <p:ph type="body" sz="quarter" idx="27"/>
          </p:nvPr>
        </p:nvSpPr>
        <p:spPr>
          <a:xfrm>
            <a:off x="883990" y="1647239"/>
            <a:ext cx="2249979" cy="603591"/>
          </a:xfrm>
        </p:spPr>
        <p:txBody>
          <a:bodyPr>
            <a:normAutofit fontScale="85000" lnSpcReduction="10000"/>
          </a:bodyPr>
          <a:lstStyle/>
          <a:p>
            <a:r>
              <a:rPr lang="en-GB" sz="1700" b="1" dirty="0" err="1">
                <a:latin typeface="Trebuchet MS" panose="020B0603020202020204" pitchFamily="34" charset="0"/>
              </a:rPr>
              <a:t>Verificarea</a:t>
            </a:r>
            <a:r>
              <a:rPr lang="en-GB" sz="1700" b="1" dirty="0">
                <a:latin typeface="Trebuchet MS" panose="020B0603020202020204" pitchFamily="34" charset="0"/>
              </a:rPr>
              <a:t> </a:t>
            </a:r>
            <a:r>
              <a:rPr lang="en-GB" sz="1700" b="1" dirty="0" err="1">
                <a:latin typeface="Trebuchet MS" panose="020B0603020202020204" pitchFamily="34" charset="0"/>
              </a:rPr>
              <a:t>conformitatii</a:t>
            </a:r>
            <a:r>
              <a:rPr lang="en-GB" sz="1700" b="1" dirty="0">
                <a:latin typeface="Trebuchet MS" panose="020B0603020202020204" pitchFamily="34" charset="0"/>
              </a:rPr>
              <a:t> administrative</a:t>
            </a:r>
          </a:p>
          <a:p>
            <a:endParaRPr lang="en-GB" dirty="0"/>
          </a:p>
        </p:txBody>
      </p:sp>
      <p:sp>
        <p:nvSpPr>
          <p:cNvPr id="8" name="Text Placeholder 7">
            <a:extLst>
              <a:ext uri="{FF2B5EF4-FFF2-40B4-BE49-F238E27FC236}">
                <a16:creationId xmlns:a16="http://schemas.microsoft.com/office/drawing/2014/main" id="{84089545-85E0-4815-1A6F-F7F8E232EDBE}"/>
              </a:ext>
            </a:extLst>
          </p:cNvPr>
          <p:cNvSpPr>
            <a:spLocks noGrp="1"/>
          </p:cNvSpPr>
          <p:nvPr>
            <p:ph type="body" sz="quarter" idx="28"/>
          </p:nvPr>
        </p:nvSpPr>
        <p:spPr>
          <a:xfrm>
            <a:off x="3993664" y="1705621"/>
            <a:ext cx="2835824" cy="391441"/>
          </a:xfrm>
        </p:spPr>
        <p:txBody>
          <a:bodyPr>
            <a:normAutofit fontScale="77500" lnSpcReduction="20000"/>
          </a:bodyPr>
          <a:lstStyle/>
          <a:p>
            <a:pPr>
              <a:lnSpc>
                <a:spcPct val="100000"/>
              </a:lnSpc>
            </a:pPr>
            <a:r>
              <a:rPr lang="en-US" sz="1800" b="1" dirty="0" err="1">
                <a:latin typeface="Trebuchet MS" panose="020B0603020202020204" pitchFamily="34" charset="0"/>
              </a:rPr>
              <a:t>Evaluarea</a:t>
            </a:r>
            <a:r>
              <a:rPr lang="en-US" sz="1800" b="1" dirty="0">
                <a:latin typeface="Trebuchet MS" panose="020B0603020202020204" pitchFamily="34" charset="0"/>
              </a:rPr>
              <a:t> </a:t>
            </a:r>
            <a:r>
              <a:rPr lang="en-US" sz="1800" b="1" dirty="0" err="1">
                <a:latin typeface="Trebuchet MS" panose="020B0603020202020204" pitchFamily="34" charset="0"/>
              </a:rPr>
              <a:t>tehnica</a:t>
            </a:r>
            <a:r>
              <a:rPr lang="en-US" sz="1800" b="1" dirty="0">
                <a:latin typeface="Trebuchet MS" panose="020B0603020202020204" pitchFamily="34" charset="0"/>
              </a:rPr>
              <a:t> </a:t>
            </a:r>
            <a:r>
              <a:rPr lang="en-US" sz="1800" b="1" dirty="0" err="1">
                <a:latin typeface="Trebuchet MS" panose="020B0603020202020204" pitchFamily="34" charset="0"/>
              </a:rPr>
              <a:t>si</a:t>
            </a:r>
            <a:r>
              <a:rPr lang="en-US" sz="1800" b="1" dirty="0">
                <a:latin typeface="Trebuchet MS" panose="020B0603020202020204" pitchFamily="34" charset="0"/>
              </a:rPr>
              <a:t> </a:t>
            </a:r>
            <a:r>
              <a:rPr lang="en-US" sz="1800" b="1" dirty="0" err="1">
                <a:latin typeface="Trebuchet MS" panose="020B0603020202020204" pitchFamily="34" charset="0"/>
              </a:rPr>
              <a:t>financiara</a:t>
            </a:r>
            <a:endParaRPr lang="en-US" sz="1800" b="1" dirty="0">
              <a:latin typeface="Trebuchet MS" panose="020B0603020202020204" pitchFamily="34" charset="0"/>
            </a:endParaRPr>
          </a:p>
          <a:p>
            <a:endParaRPr lang="en-GB" dirty="0"/>
          </a:p>
        </p:txBody>
      </p:sp>
      <p:sp>
        <p:nvSpPr>
          <p:cNvPr id="9" name="Text Placeholder 8">
            <a:extLst>
              <a:ext uri="{FF2B5EF4-FFF2-40B4-BE49-F238E27FC236}">
                <a16:creationId xmlns:a16="http://schemas.microsoft.com/office/drawing/2014/main" id="{B441BA7D-1D99-8418-5CC2-8D8BB65BF71C}"/>
              </a:ext>
            </a:extLst>
          </p:cNvPr>
          <p:cNvSpPr>
            <a:spLocks noGrp="1"/>
          </p:cNvSpPr>
          <p:nvPr>
            <p:ph type="body" sz="quarter" idx="29"/>
          </p:nvPr>
        </p:nvSpPr>
        <p:spPr>
          <a:xfrm>
            <a:off x="8167070" y="1681891"/>
            <a:ext cx="2835823" cy="391441"/>
          </a:xfrm>
        </p:spPr>
        <p:txBody>
          <a:bodyPr>
            <a:normAutofit/>
          </a:bodyPr>
          <a:lstStyle/>
          <a:p>
            <a:pPr>
              <a:lnSpc>
                <a:spcPct val="80000"/>
              </a:lnSpc>
            </a:pPr>
            <a:r>
              <a:rPr lang="en-US" sz="1400" b="1" dirty="0" err="1">
                <a:latin typeface="Trebuchet MS" panose="020B0603020202020204" pitchFamily="34" charset="0"/>
              </a:rPr>
              <a:t>Contractarea</a:t>
            </a:r>
            <a:endParaRPr lang="en-US" sz="1400" b="1" dirty="0">
              <a:latin typeface="Trebuchet MS" panose="020B0603020202020204" pitchFamily="34" charset="0"/>
            </a:endParaRPr>
          </a:p>
        </p:txBody>
      </p:sp>
      <p:pic>
        <p:nvPicPr>
          <p:cNvPr id="10" name="Picture 9">
            <a:extLst>
              <a:ext uri="{FF2B5EF4-FFF2-40B4-BE49-F238E27FC236}">
                <a16:creationId xmlns:a16="http://schemas.microsoft.com/office/drawing/2014/main" id="{44FD8A9B-89C4-1878-0123-D03FAC521C4E}"/>
              </a:ext>
            </a:extLst>
          </p:cNvPr>
          <p:cNvPicPr>
            <a:picLocks noChangeAspect="1"/>
          </p:cNvPicPr>
          <p:nvPr/>
        </p:nvPicPr>
        <p:blipFill>
          <a:blip r:embed="rId2"/>
          <a:stretch>
            <a:fillRect/>
          </a:stretch>
        </p:blipFill>
        <p:spPr>
          <a:xfrm>
            <a:off x="7572396" y="88872"/>
            <a:ext cx="1184780" cy="1184780"/>
          </a:xfrm>
          <a:prstGeom prst="rect">
            <a:avLst/>
          </a:prstGeom>
        </p:spPr>
      </p:pic>
      <p:pic>
        <p:nvPicPr>
          <p:cNvPr id="11" name="Picture 10">
            <a:extLst>
              <a:ext uri="{FF2B5EF4-FFF2-40B4-BE49-F238E27FC236}">
                <a16:creationId xmlns:a16="http://schemas.microsoft.com/office/drawing/2014/main" id="{D1F0D007-1DB0-4E3B-8D65-54CEE3340862}"/>
              </a:ext>
            </a:extLst>
          </p:cNvPr>
          <p:cNvPicPr>
            <a:picLocks noChangeAspect="1"/>
          </p:cNvPicPr>
          <p:nvPr/>
        </p:nvPicPr>
        <p:blipFill>
          <a:blip r:embed="rId3"/>
          <a:stretch>
            <a:fillRect/>
          </a:stretch>
        </p:blipFill>
        <p:spPr>
          <a:xfrm>
            <a:off x="9439568" y="391208"/>
            <a:ext cx="632633" cy="632633"/>
          </a:xfrm>
          <a:prstGeom prst="rect">
            <a:avLst/>
          </a:prstGeom>
        </p:spPr>
      </p:pic>
      <p:pic>
        <p:nvPicPr>
          <p:cNvPr id="12" name="Picture 11">
            <a:extLst>
              <a:ext uri="{FF2B5EF4-FFF2-40B4-BE49-F238E27FC236}">
                <a16:creationId xmlns:a16="http://schemas.microsoft.com/office/drawing/2014/main" id="{E18D1750-E404-C509-9F4B-3D555DAA74CC}"/>
              </a:ext>
            </a:extLst>
          </p:cNvPr>
          <p:cNvPicPr>
            <a:picLocks noChangeAspect="1"/>
          </p:cNvPicPr>
          <p:nvPr/>
        </p:nvPicPr>
        <p:blipFill>
          <a:blip r:embed="rId4"/>
          <a:stretch>
            <a:fillRect/>
          </a:stretch>
        </p:blipFill>
        <p:spPr>
          <a:xfrm>
            <a:off x="10699579" y="217039"/>
            <a:ext cx="954107" cy="954107"/>
          </a:xfrm>
          <a:prstGeom prst="rect">
            <a:avLst/>
          </a:prstGeom>
        </p:spPr>
      </p:pic>
      <p:pic>
        <p:nvPicPr>
          <p:cNvPr id="13" name="Picture 12">
            <a:extLst>
              <a:ext uri="{FF2B5EF4-FFF2-40B4-BE49-F238E27FC236}">
                <a16:creationId xmlns:a16="http://schemas.microsoft.com/office/drawing/2014/main" id="{EC39240C-E155-0B5E-40B9-77BD7CFEF19C}"/>
              </a:ext>
            </a:extLst>
          </p:cNvPr>
          <p:cNvPicPr>
            <a:picLocks noChangeAspect="1"/>
          </p:cNvPicPr>
          <p:nvPr/>
        </p:nvPicPr>
        <p:blipFill>
          <a:blip r:embed="rId5"/>
          <a:stretch>
            <a:fillRect/>
          </a:stretch>
        </p:blipFill>
        <p:spPr>
          <a:xfrm>
            <a:off x="8623741" y="6287442"/>
            <a:ext cx="1488607" cy="551227"/>
          </a:xfrm>
          <a:prstGeom prst="rect">
            <a:avLst/>
          </a:prstGeom>
        </p:spPr>
      </p:pic>
      <p:pic>
        <p:nvPicPr>
          <p:cNvPr id="14" name="Picture 13">
            <a:extLst>
              <a:ext uri="{FF2B5EF4-FFF2-40B4-BE49-F238E27FC236}">
                <a16:creationId xmlns:a16="http://schemas.microsoft.com/office/drawing/2014/main" id="{38B89C6C-2F2F-EC9D-DAEF-FF35A523A31D}"/>
              </a:ext>
            </a:extLst>
          </p:cNvPr>
          <p:cNvPicPr>
            <a:picLocks noChangeAspect="1"/>
          </p:cNvPicPr>
          <p:nvPr/>
        </p:nvPicPr>
        <p:blipFill rotWithShape="1">
          <a:blip r:embed="rId6"/>
          <a:srcRect l="17837" t="35974" r="17168" b="34642"/>
          <a:stretch/>
        </p:blipFill>
        <p:spPr>
          <a:xfrm>
            <a:off x="10252102" y="6216212"/>
            <a:ext cx="1401584" cy="633651"/>
          </a:xfrm>
          <a:prstGeom prst="rect">
            <a:avLst/>
          </a:prstGeom>
        </p:spPr>
      </p:pic>
    </p:spTree>
    <p:extLst>
      <p:ext uri="{BB962C8B-B14F-4D97-AF65-F5344CB8AC3E}">
        <p14:creationId xmlns:p14="http://schemas.microsoft.com/office/powerpoint/2010/main" val="71860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3300</Words>
  <Application>Microsoft Office PowerPoint</Application>
  <PresentationFormat>Widescreen</PresentationFormat>
  <Paragraphs>244</Paragraphs>
  <Slides>17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Argentum Sans</vt:lpstr>
      <vt:lpstr>Arial</vt:lpstr>
      <vt:lpstr>Calibri</vt:lpstr>
      <vt:lpstr>Calibri Light</vt:lpstr>
      <vt:lpstr>Century Gothic</vt:lpstr>
      <vt:lpstr>Montserrat</vt:lpstr>
      <vt:lpstr>Open Sans</vt:lpstr>
      <vt:lpstr>System Font Regular</vt:lpstr>
      <vt:lpstr>Times New Roman</vt:lpstr>
      <vt:lpstr>Trebuchet MS</vt:lpstr>
      <vt:lpstr>Wingdings</vt:lpstr>
      <vt:lpstr>Office Theme</vt:lpstr>
      <vt:lpstr>1_Office Theme</vt:lpstr>
      <vt:lpstr>PowerPoint Presentation</vt:lpstr>
      <vt:lpstr>PowerPoint Presentation</vt:lpstr>
      <vt:lpstr>Obiectiv specific FEDR</vt:lpstr>
      <vt:lpstr>PowerPoint Presentation</vt:lpstr>
      <vt:lpstr>PowerPoint Presentation</vt:lpstr>
      <vt:lpstr>PowerPoint Presentation</vt:lpstr>
      <vt:lpstr>Activitati specifice sprijinite în cadrul Priorității de investiții 7:</vt:lpstr>
      <vt:lpstr>PowerPoint Presentation</vt:lpstr>
      <vt:lpstr>Etapele procesului de evaluare, selectie si contractare </vt:lpstr>
      <vt:lpstr>Anexele obligatorii de prezentat la momentul depunerii cererii de finantare </vt:lpstr>
      <vt:lpstr>Anexele obligatorii de prezentat la momentul contractării </vt:lpstr>
      <vt:lpstr>Criterii de selectie</vt:lpstr>
      <vt:lpstr>PowerPoint Presentation</vt:lpstr>
      <vt:lpstr>B. Criterii de eligibilitate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Florina Barladeanu</cp:lastModifiedBy>
  <cp:revision>67</cp:revision>
  <cp:lastPrinted>2023-03-15T06:36:10Z</cp:lastPrinted>
  <dcterms:created xsi:type="dcterms:W3CDTF">2021-09-15T18:28:22Z</dcterms:created>
  <dcterms:modified xsi:type="dcterms:W3CDTF">2023-03-22T08:07:23Z</dcterms:modified>
</cp:coreProperties>
</file>